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5"/>
    <p:sldMasterId id="214748366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Lst>
  <p:sldSz cy="5143500" cx="9144000"/>
  <p:notesSz cx="6858000" cy="9144000"/>
  <p:embeddedFontLst>
    <p:embeddedFont>
      <p:font typeface="Roboto"/>
      <p:regular r:id="rId74"/>
      <p:bold r:id="rId75"/>
      <p:italic r:id="rId76"/>
      <p:boldItalic r:id="rId77"/>
    </p:embeddedFont>
    <p:embeddedFont>
      <p:font typeface="Roboto Mono Light"/>
      <p:regular r:id="rId78"/>
      <p:bold r:id="rId79"/>
      <p:italic r:id="rId80"/>
      <p:boldItalic r:id="rId81"/>
    </p:embeddedFont>
    <p:embeddedFont>
      <p:font typeface="Source Code Pro"/>
      <p:regular r:id="rId82"/>
      <p:bold r:id="rId83"/>
      <p:italic r:id="rId84"/>
      <p:boldItalic r:id="rId85"/>
    </p:embeddedFont>
    <p:embeddedFont>
      <p:font typeface="Roboto Light"/>
      <p:regular r:id="rId86"/>
      <p:bold r:id="rId87"/>
      <p:italic r:id="rId88"/>
      <p:boldItalic r:id="rId89"/>
    </p:embeddedFont>
    <p:embeddedFont>
      <p:font typeface="Roboto Mono"/>
      <p:regular r:id="rId90"/>
      <p:bold r:id="rId91"/>
      <p:italic r:id="rId92"/>
      <p:boldItalic r:id="rId93"/>
    </p:embeddedFont>
    <p:embeddedFont>
      <p:font typeface="Source Sans Pro"/>
      <p:regular r:id="rId94"/>
      <p:bold r:id="rId95"/>
      <p:italic r:id="rId96"/>
      <p:boldItalic r:id="rId97"/>
    </p:embeddedFont>
    <p:embeddedFont>
      <p:font typeface="Open Sans"/>
      <p:regular r:id="rId98"/>
      <p:bold r:id="rId99"/>
      <p:italic r:id="rId100"/>
      <p:boldItalic r:id="rId10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Johnathon Hall"/>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A558F9E-EE9D-483C-848C-991DF596F5C3}">
  <a:tblStyle styleId="{3A558F9E-EE9D-483C-848C-991DF596F5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1" Type="http://schemas.openxmlformats.org/officeDocument/2006/relationships/font" Target="fonts/OpenSans-boldItalic.fntdata"/><Relationship Id="rId100" Type="http://schemas.openxmlformats.org/officeDocument/2006/relationships/font" Target="fonts/OpenSans-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95" Type="http://schemas.openxmlformats.org/officeDocument/2006/relationships/font" Target="fonts/SourceSansPro-bold.fntdata"/><Relationship Id="rId94" Type="http://schemas.openxmlformats.org/officeDocument/2006/relationships/font" Target="fonts/SourceSansPro-regular.fntdata"/><Relationship Id="rId97" Type="http://schemas.openxmlformats.org/officeDocument/2006/relationships/font" Target="fonts/SourceSansPro-boldItalic.fntdata"/><Relationship Id="rId96" Type="http://schemas.openxmlformats.org/officeDocument/2006/relationships/font" Target="fonts/SourceSansPro-italic.fntdata"/><Relationship Id="rId11" Type="http://schemas.openxmlformats.org/officeDocument/2006/relationships/slide" Target="slides/slide4.xml"/><Relationship Id="rId99" Type="http://schemas.openxmlformats.org/officeDocument/2006/relationships/font" Target="fonts/OpenSans-bold.fntdata"/><Relationship Id="rId10" Type="http://schemas.openxmlformats.org/officeDocument/2006/relationships/slide" Target="slides/slide3.xml"/><Relationship Id="rId98" Type="http://schemas.openxmlformats.org/officeDocument/2006/relationships/font" Target="fonts/OpenSans-regular.fntdata"/><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font" Target="fonts/RobotoMono-bold.fntdata"/><Relationship Id="rId90" Type="http://schemas.openxmlformats.org/officeDocument/2006/relationships/font" Target="fonts/RobotoMono-regular.fntdata"/><Relationship Id="rId93" Type="http://schemas.openxmlformats.org/officeDocument/2006/relationships/font" Target="fonts/RobotoMono-boldItalic.fntdata"/><Relationship Id="rId92" Type="http://schemas.openxmlformats.org/officeDocument/2006/relationships/font" Target="fonts/RobotoMono-italic.fntdata"/><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 Id="rId84" Type="http://schemas.openxmlformats.org/officeDocument/2006/relationships/font" Target="fonts/SourceCodePro-italic.fntdata"/><Relationship Id="rId83" Type="http://schemas.openxmlformats.org/officeDocument/2006/relationships/font" Target="fonts/SourceCodePro-bold.fntdata"/><Relationship Id="rId86" Type="http://schemas.openxmlformats.org/officeDocument/2006/relationships/font" Target="fonts/RobotoLight-regular.fntdata"/><Relationship Id="rId85" Type="http://schemas.openxmlformats.org/officeDocument/2006/relationships/font" Target="fonts/SourceCodePro-boldItalic.fntdata"/><Relationship Id="rId88" Type="http://schemas.openxmlformats.org/officeDocument/2006/relationships/font" Target="fonts/RobotoLight-italic.fntdata"/><Relationship Id="rId87" Type="http://schemas.openxmlformats.org/officeDocument/2006/relationships/font" Target="fonts/RobotoLight-bold.fntdata"/><Relationship Id="rId89" Type="http://schemas.openxmlformats.org/officeDocument/2006/relationships/font" Target="fonts/RobotoLight-boldItalic.fntdata"/><Relationship Id="rId80" Type="http://schemas.openxmlformats.org/officeDocument/2006/relationships/font" Target="fonts/RobotoMonoLight-italic.fntdata"/><Relationship Id="rId82" Type="http://schemas.openxmlformats.org/officeDocument/2006/relationships/font" Target="fonts/SourceCodePro-regular.fntdata"/><Relationship Id="rId81" Type="http://schemas.openxmlformats.org/officeDocument/2006/relationships/font" Target="fonts/RobotoMonoLigh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font" Target="fonts/Roboto-bold.fntdata"/><Relationship Id="rId74" Type="http://schemas.openxmlformats.org/officeDocument/2006/relationships/font" Target="fonts/Roboto-regular.fntdata"/><Relationship Id="rId77" Type="http://schemas.openxmlformats.org/officeDocument/2006/relationships/font" Target="fonts/Roboto-boldItalic.fntdata"/><Relationship Id="rId76" Type="http://schemas.openxmlformats.org/officeDocument/2006/relationships/font" Target="fonts/Roboto-italic.fntdata"/><Relationship Id="rId79" Type="http://schemas.openxmlformats.org/officeDocument/2006/relationships/font" Target="fonts/RobotoMonoLight-bold.fntdata"/><Relationship Id="rId78" Type="http://schemas.openxmlformats.org/officeDocument/2006/relationships/font" Target="fonts/RobotoMonoLight-regular.fntdata"/><Relationship Id="rId71" Type="http://schemas.openxmlformats.org/officeDocument/2006/relationships/slide" Target="slides/slide64.xml"/><Relationship Id="rId70" Type="http://schemas.openxmlformats.org/officeDocument/2006/relationships/slide" Target="slides/slide63.xml"/><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9-03-13T18:34:10.702">
    <p:pos x="6000" y="0"/>
    <p:text>Slide needs to be updated. Suricata update comes with the RPM now.</p:text>
  </p:cm>
</p: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website.com/"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Below is a list of all keywords to unlock each Exercise.  </a:t>
            </a:r>
            <a:endParaRPr sz="1200">
              <a:solidFill>
                <a:schemeClr val="dk1"/>
              </a:solidFill>
              <a:latin typeface="Roboto"/>
              <a:ea typeface="Roboto"/>
              <a:cs typeface="Roboto"/>
              <a:sym typeface="Roboto"/>
            </a:endParaRPr>
          </a:p>
          <a:p>
            <a:pPr indent="0" lvl="0" marL="0" rtl="0" algn="l">
              <a:spcBef>
                <a:spcPts val="0"/>
              </a:spcBef>
              <a:spcAft>
                <a:spcPts val="0"/>
              </a:spcAft>
              <a:buNone/>
            </a:pPr>
            <a:r>
              <a:rPr lang="en" sz="1200">
                <a:solidFill>
                  <a:schemeClr val="dk1"/>
                </a:solidFill>
                <a:latin typeface="Roboto"/>
                <a:ea typeface="Roboto"/>
                <a:cs typeface="Roboto"/>
                <a:sym typeface="Roboto"/>
              </a:rPr>
              <a:t>This information will be repeated on the appropriate slide</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CTFd FLAG LISTING</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"Basics"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"memory"</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"Configuration"</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"sector"</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"Execute!"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"notice"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"Setup"</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"offset"</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"Basic-Rules"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"danger"</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"HTTP-Rules"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"switch"</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"DNS-Rules"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"vision"</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"Regex"</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"horse"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Exercise: "PCRE-Rules"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rPr lang="en" sz="1200">
                <a:solidFill>
                  <a:schemeClr val="dk1"/>
                </a:solidFill>
                <a:latin typeface="Roboto"/>
                <a:ea typeface="Roboto"/>
                <a:cs typeface="Roboto"/>
                <a:sym typeface="Roboto"/>
              </a:rPr>
              <a:t>unlock flag: "staple"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3d99626d13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d99626d13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3d99626d13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d99626d13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52400" marR="152400" rtl="0" algn="l">
              <a:lnSpc>
                <a:spcPct val="145000"/>
              </a:lnSpc>
              <a:spcBef>
                <a:spcPts val="0"/>
              </a:spcBef>
              <a:spcAft>
                <a:spcPts val="0"/>
              </a:spcAft>
              <a:buNone/>
            </a:pPr>
            <a:r>
              <a:t/>
            </a:r>
            <a:endParaRPr sz="1000">
              <a:solidFill>
                <a:srgbClr val="24292E"/>
              </a:solidFill>
              <a:highlight>
                <a:srgbClr val="F6F8FA"/>
              </a:highlight>
              <a:latin typeface="Verdana"/>
              <a:ea typeface="Verdana"/>
              <a:cs typeface="Verdana"/>
              <a:sym typeface="Verdana"/>
            </a:endParaRPr>
          </a:p>
          <a:p>
            <a:pPr indent="0" lvl="0" marL="152400" marR="152400" rtl="0" algn="l">
              <a:lnSpc>
                <a:spcPct val="145000"/>
              </a:lnSpc>
              <a:spcBef>
                <a:spcPts val="1200"/>
              </a:spcBef>
              <a:spcAft>
                <a:spcPts val="0"/>
              </a:spcAft>
              <a:buClr>
                <a:schemeClr val="dk1"/>
              </a:buClr>
              <a:buSzPts val="1100"/>
              <a:buFont typeface="Arial"/>
              <a:buNone/>
            </a:pPr>
            <a:r>
              <a:t/>
            </a:r>
            <a:endParaRPr sz="1000">
              <a:solidFill>
                <a:srgbClr val="24292E"/>
              </a:solidFill>
              <a:highlight>
                <a:srgbClr val="F6F8FA"/>
              </a:highlight>
              <a:latin typeface="Verdana"/>
              <a:ea typeface="Verdana"/>
              <a:cs typeface="Verdana"/>
              <a:sym typeface="Verdana"/>
            </a:endParaRPr>
          </a:p>
          <a:p>
            <a:pPr indent="0" lvl="0" marL="0" rtl="0" algn="l">
              <a:spcBef>
                <a:spcPts val="1200"/>
              </a:spcBef>
              <a:spcAft>
                <a:spcPts val="0"/>
              </a:spcAft>
              <a:buNone/>
            </a:pPr>
            <a:r>
              <a:t/>
            </a:r>
            <a:endParaRPr sz="1000">
              <a:solidFill>
                <a:srgbClr val="24292E"/>
              </a:solidFill>
              <a:highlight>
                <a:srgbClr val="F6F8FA"/>
              </a:highlight>
              <a:latin typeface="Verdana"/>
              <a:ea typeface="Verdana"/>
              <a:cs typeface="Verdana"/>
              <a:sym typeface="Verdana"/>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3d99626d13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d99626d13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52400" marR="152400" rtl="0" algn="l">
              <a:lnSpc>
                <a:spcPct val="145000"/>
              </a:lnSpc>
              <a:spcBef>
                <a:spcPts val="0"/>
              </a:spcBef>
              <a:spcAft>
                <a:spcPts val="0"/>
              </a:spcAft>
              <a:buNone/>
            </a:pPr>
            <a:r>
              <a:t/>
            </a:r>
            <a:endParaRPr sz="1000">
              <a:solidFill>
                <a:srgbClr val="24292E"/>
              </a:solidFill>
              <a:highlight>
                <a:srgbClr val="F6F8FA"/>
              </a:highlight>
              <a:latin typeface="Verdana"/>
              <a:ea typeface="Verdana"/>
              <a:cs typeface="Verdana"/>
              <a:sym typeface="Verdana"/>
            </a:endParaRPr>
          </a:p>
          <a:p>
            <a:pPr indent="0" lvl="0" marL="152400" marR="152400" rtl="0" algn="l">
              <a:lnSpc>
                <a:spcPct val="145000"/>
              </a:lnSpc>
              <a:spcBef>
                <a:spcPts val="1200"/>
              </a:spcBef>
              <a:spcAft>
                <a:spcPts val="0"/>
              </a:spcAft>
              <a:buNone/>
            </a:pPr>
            <a:r>
              <a:t/>
            </a:r>
            <a:endParaRPr sz="1000">
              <a:solidFill>
                <a:srgbClr val="24292E"/>
              </a:solidFill>
              <a:highlight>
                <a:srgbClr val="F6F8FA"/>
              </a:highlight>
              <a:latin typeface="Verdana"/>
              <a:ea typeface="Verdana"/>
              <a:cs typeface="Verdana"/>
              <a:sym typeface="Verdana"/>
            </a:endParaRPr>
          </a:p>
          <a:p>
            <a:pPr indent="0" lvl="0" marL="0" rtl="0" algn="l">
              <a:spcBef>
                <a:spcPts val="1200"/>
              </a:spcBef>
              <a:spcAft>
                <a:spcPts val="0"/>
              </a:spcAft>
              <a:buNone/>
            </a:pPr>
            <a:r>
              <a:t/>
            </a:r>
            <a:endParaRPr sz="1000">
              <a:solidFill>
                <a:srgbClr val="24292E"/>
              </a:solidFill>
              <a:highlight>
                <a:srgbClr val="F6F8FA"/>
              </a:highlight>
              <a:latin typeface="Verdana"/>
              <a:ea typeface="Verdana"/>
              <a:cs typeface="Verdana"/>
              <a:sym typeface="Verdana"/>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3d99626d1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d99626d1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Char char="●"/>
            </a:pPr>
            <a:r>
              <a:rPr lang="en" sz="1200">
                <a:solidFill>
                  <a:srgbClr val="24292E"/>
                </a:solidFill>
              </a:rPr>
              <a:t>msg: "Information about a signature";</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The characters </a:t>
            </a:r>
            <a:r>
              <a:rPr lang="en" sz="1000">
                <a:solidFill>
                  <a:srgbClr val="24292E"/>
                </a:solidFill>
                <a:latin typeface="Verdana"/>
                <a:ea typeface="Verdana"/>
                <a:cs typeface="Verdana"/>
                <a:sym typeface="Verdana"/>
              </a:rPr>
              <a:t>\ " ;</a:t>
            </a:r>
            <a:r>
              <a:rPr lang="en" sz="1200">
                <a:solidFill>
                  <a:srgbClr val="24292E"/>
                </a:solidFill>
              </a:rPr>
              <a:t> must be escaped when inside this field.</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sid:1234567; rev:502;</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Signature ID with revision number. Conventional practice is that sid and rev are the last options stated in a signature.</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reference: type, </a:t>
            </a:r>
            <a:r>
              <a:rPr lang="en" sz="1200" u="sng">
                <a:solidFill>
                  <a:srgbClr val="0366D6"/>
                </a:solidFill>
                <a:hlinkClick r:id="rId2"/>
              </a:rPr>
              <a:t>www.website.com</a:t>
            </a:r>
            <a:r>
              <a:rPr lang="en" sz="1200">
                <a:solidFill>
                  <a:srgbClr val="24292E"/>
                </a:solidFill>
              </a:rPr>
              <a:t>;</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Used for tracking information about what a particular signature is and why it alerted. There are different types of references including url, cve, and bugtraq.</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priority:1;</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Lower numbers are equal to the highest priority. The highest priority signatures will be examined by Suricata first.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classtype:suspicious-activity;</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Used in conjunction with the </a:t>
            </a:r>
            <a:r>
              <a:rPr lang="en" sz="1000">
                <a:solidFill>
                  <a:srgbClr val="24292E"/>
                </a:solidFill>
                <a:latin typeface="Verdana"/>
                <a:ea typeface="Verdana"/>
                <a:cs typeface="Verdana"/>
                <a:sym typeface="Verdana"/>
              </a:rPr>
              <a:t>classification.config</a:t>
            </a:r>
            <a:r>
              <a:rPr lang="en" sz="1200">
                <a:solidFill>
                  <a:srgbClr val="24292E"/>
                </a:solidFill>
              </a:rPr>
              <a:t> to set signature classifications and priorities. When classtype is applied to a signature, the priority defined in the </a:t>
            </a:r>
            <a:r>
              <a:rPr lang="en" sz="1000">
                <a:solidFill>
                  <a:srgbClr val="24292E"/>
                </a:solidFill>
                <a:latin typeface="Verdana"/>
                <a:ea typeface="Verdana"/>
                <a:cs typeface="Verdana"/>
                <a:sym typeface="Verdana"/>
              </a:rPr>
              <a:t>classification.config</a:t>
            </a:r>
            <a:r>
              <a:rPr lang="en" sz="1200">
                <a:solidFill>
                  <a:srgbClr val="24292E"/>
                </a:solidFill>
              </a:rPr>
              <a:t> will also be applied.</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metadata: blah;</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Whatever is behind the metadata option, Suricata will ignore it. Useful for additional tagging.</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target: src_ip;</a:t>
            </a:r>
            <a:endParaRPr sz="1200">
              <a:solidFill>
                <a:srgbClr val="24292E"/>
              </a:solidFill>
            </a:endParaRPr>
          </a:p>
          <a:p>
            <a:pPr indent="-304800" lvl="1" marL="914400" rtl="0" algn="l">
              <a:lnSpc>
                <a:spcPct val="115000"/>
              </a:lnSpc>
              <a:spcBef>
                <a:spcPts val="0"/>
              </a:spcBef>
              <a:spcAft>
                <a:spcPts val="0"/>
              </a:spcAft>
              <a:buClr>
                <a:srgbClr val="24292E"/>
              </a:buClr>
              <a:buSzPts val="1200"/>
              <a:buChar char="○"/>
            </a:pPr>
            <a:r>
              <a:rPr lang="en" sz="1200">
                <a:solidFill>
                  <a:srgbClr val="24292E"/>
                </a:solidFill>
              </a:rPr>
              <a:t>Specifies whom the target of the attack is. The available options are src_ip or dest_ip.</a:t>
            </a:r>
            <a:endParaRPr sz="1200">
              <a:solidFill>
                <a:srgbClr val="24292E"/>
              </a:solidFill>
            </a:endParaRPr>
          </a:p>
          <a:p>
            <a:pPr indent="0" lvl="0" marL="0" rtl="0" algn="l">
              <a:spcBef>
                <a:spcPts val="1200"/>
              </a:spcBef>
              <a:spcAft>
                <a:spcPts val="0"/>
              </a:spcAft>
              <a:buNone/>
            </a:pPr>
            <a:r>
              <a:t/>
            </a:r>
            <a:endParaRPr sz="1200">
              <a:solidFill>
                <a:srgbClr val="24292E"/>
              </a:solidFill>
              <a:highlight>
                <a:srgbClr val="FFFFFF"/>
              </a:highlight>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3d99626d13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d99626d13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C</a:t>
            </a:r>
            <a:r>
              <a:rPr lang="en" sz="2600">
                <a:solidFill>
                  <a:schemeClr val="dk1"/>
                </a:solidFill>
                <a:latin typeface="Roboto Light"/>
                <a:ea typeface="Roboto Light"/>
                <a:cs typeface="Roboto Light"/>
                <a:sym typeface="Roboto Light"/>
              </a:rPr>
              <a:t>ontent DATA portion of the packet</a:t>
            </a:r>
            <a:endParaRPr sz="2600">
              <a:solidFill>
                <a:schemeClr val="dk1"/>
              </a:solidFill>
              <a:latin typeface="Roboto Light"/>
              <a:ea typeface="Roboto Light"/>
              <a:cs typeface="Roboto Light"/>
              <a:sym typeface="Roboto Light"/>
            </a:endParaRPr>
          </a:p>
          <a:p>
            <a:pPr indent="-228600" lvl="0" marL="457200" rtl="0" algn="l">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 "http|3A|//";</a:t>
            </a:r>
            <a:endParaRPr sz="1200">
              <a:solidFill>
                <a:srgbClr val="24292E"/>
              </a:solidFill>
              <a:highlight>
                <a:srgbClr val="FFFFFF"/>
              </a:highlight>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Character matching, case sensitive by default.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This will match http:// but not HTTP://.</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Can use hex representation by using </a:t>
            </a:r>
            <a:r>
              <a:rPr lang="en" sz="1000">
                <a:solidFill>
                  <a:srgbClr val="24292E"/>
                </a:solidFill>
                <a:latin typeface="Verdana"/>
                <a:ea typeface="Verdana"/>
                <a:cs typeface="Verdana"/>
                <a:sym typeface="Verdana"/>
              </a:rPr>
              <a:t>|00|</a:t>
            </a:r>
            <a:r>
              <a:rPr lang="en" sz="1200">
                <a:solidFill>
                  <a:srgbClr val="24292E"/>
                </a:solidFill>
              </a:rPr>
              <a:t> notation.</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 ; : | \ characters must be hex if trying to match.</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3d99626d13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d99626d13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nocase</a:t>
            </a:r>
            <a:endParaRPr sz="2600">
              <a:solidFill>
                <a:schemeClr val="dk1"/>
              </a:solidFill>
              <a:latin typeface="Roboto Light"/>
              <a:ea typeface="Roboto Light"/>
              <a:cs typeface="Roboto Light"/>
              <a:sym typeface="Roboto Light"/>
            </a:endParaRPr>
          </a:p>
          <a:p>
            <a:pPr indent="0" lvl="0" marL="457200" rtl="0" algn="l">
              <a:lnSpc>
                <a:spcPct val="90000"/>
              </a:lnSpc>
              <a:spcBef>
                <a:spcPts val="800"/>
              </a:spcBef>
              <a:spcAft>
                <a:spcPts val="0"/>
              </a:spcAft>
              <a:buNone/>
            </a:pPr>
            <a:r>
              <a:rPr lang="en" sz="1200">
                <a:solidFill>
                  <a:srgbClr val="24292E"/>
                </a:solidFill>
                <a:highlight>
                  <a:srgbClr val="FFFFFF"/>
                </a:highlight>
              </a:rPr>
              <a:t>content: "http|3A|//"; </a:t>
            </a:r>
            <a:r>
              <a:rPr lang="en" sz="1000">
                <a:solidFill>
                  <a:srgbClr val="24292E"/>
                </a:solidFill>
                <a:latin typeface="Verdana"/>
                <a:ea typeface="Verdana"/>
                <a:cs typeface="Verdana"/>
                <a:sym typeface="Verdana"/>
              </a:rPr>
              <a:t>nocase;</a:t>
            </a:r>
            <a:endParaRPr sz="1000">
              <a:solidFill>
                <a:srgbClr val="24292E"/>
              </a:solidFill>
              <a:latin typeface="Verdana"/>
              <a:ea typeface="Verdana"/>
              <a:cs typeface="Verdana"/>
              <a:sym typeface="Verdana"/>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Character matching no longer case sensitive.</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Example will match both http:// and HTTP://</a:t>
            </a:r>
            <a:endParaRPr sz="1200">
              <a:solidFill>
                <a:srgbClr val="24292E"/>
              </a:solidFill>
            </a:endParaRPr>
          </a:p>
          <a:p>
            <a:pPr indent="0" lvl="0" marL="457200" rtl="0" algn="l">
              <a:lnSpc>
                <a:spcPct val="90000"/>
              </a:lnSpc>
              <a:spcBef>
                <a:spcPts val="800"/>
              </a:spcBef>
              <a:spcAft>
                <a:spcPts val="0"/>
              </a:spcAft>
              <a:buNone/>
            </a:pPr>
            <a:r>
              <a:t/>
            </a:r>
            <a:endParaRPr sz="1200">
              <a:solidFill>
                <a:srgbClr val="24292E"/>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3d99626d13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d99626d13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 sz="2600">
                <a:solidFill>
                  <a:schemeClr val="dk1"/>
                </a:solidFill>
                <a:latin typeface="Roboto Light"/>
                <a:ea typeface="Roboto Light"/>
                <a:cs typeface="Roboto Light"/>
                <a:sym typeface="Roboto Light"/>
              </a:rPr>
              <a:t>Within the number from the beginning</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3d99626d13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d99626d13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O</a:t>
            </a:r>
            <a:r>
              <a:rPr lang="en" sz="2600">
                <a:solidFill>
                  <a:schemeClr val="dk1"/>
                </a:solidFill>
                <a:latin typeface="Roboto Light"/>
                <a:ea typeface="Roboto Light"/>
                <a:cs typeface="Roboto Light"/>
                <a:sym typeface="Roboto Light"/>
              </a:rPr>
              <a:t>ffset ignore first number of bytes, then match </a:t>
            </a:r>
            <a:endParaRPr sz="2600">
              <a:solidFill>
                <a:schemeClr val="dk1"/>
              </a:solidFill>
              <a:latin typeface="Roboto Light"/>
              <a:ea typeface="Roboto Light"/>
              <a:cs typeface="Roboto Light"/>
              <a:sym typeface="Roboto Light"/>
            </a:endParaRPr>
          </a:p>
          <a:p>
            <a:pPr indent="-228600" lvl="0" marL="457200" rtl="0" algn="l">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content:"def"; </a:t>
            </a:r>
            <a:r>
              <a:rPr lang="en" sz="1000">
                <a:solidFill>
                  <a:srgbClr val="24292E"/>
                </a:solidFill>
                <a:latin typeface="Verdana"/>
                <a:ea typeface="Verdana"/>
                <a:cs typeface="Verdana"/>
                <a:sym typeface="Verdana"/>
              </a:rPr>
              <a:t>offset:3;</a:t>
            </a:r>
            <a:endParaRPr sz="1000">
              <a:solidFill>
                <a:srgbClr val="24292E"/>
              </a:solidFill>
              <a:latin typeface="Verdana"/>
              <a:ea typeface="Verdana"/>
              <a:cs typeface="Verdana"/>
              <a:sym typeface="Verdana"/>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Designates which byte in the payload to start inspection.</a:t>
            </a:r>
            <a:endParaRPr sz="1200">
              <a:solidFill>
                <a:srgbClr val="24292E"/>
              </a:solidFill>
            </a:endParaRPr>
          </a:p>
          <a:p>
            <a:pPr indent="-393700" lvl="0" marL="457200" rtl="0" algn="l">
              <a:lnSpc>
                <a:spcPct val="90000"/>
              </a:lnSpc>
              <a:spcBef>
                <a:spcPts val="0"/>
              </a:spcBef>
              <a:spcAft>
                <a:spcPts val="0"/>
              </a:spcAft>
              <a:buClr>
                <a:schemeClr val="dk1"/>
              </a:buClr>
              <a:buSzPts val="2600"/>
              <a:buFont typeface="Roboto Light"/>
              <a:buChar char="•"/>
            </a:pPr>
            <a:r>
              <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3d99626d13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d99626d13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90000"/>
              </a:lnSpc>
              <a:spcBef>
                <a:spcPts val="800"/>
              </a:spcBef>
              <a:spcAft>
                <a:spcPts val="0"/>
              </a:spcAft>
              <a:buNone/>
            </a:pPr>
            <a:r>
              <a:rPr lang="en" sz="2600">
                <a:solidFill>
                  <a:schemeClr val="dk1"/>
                </a:solidFill>
                <a:latin typeface="Roboto Light"/>
                <a:ea typeface="Roboto Light"/>
                <a:cs typeface="Roboto Light"/>
                <a:sym typeface="Roboto Light"/>
              </a:rPr>
              <a:t>Within that number relative to two content matches so long as the first content matches. </a:t>
            </a:r>
            <a:endParaRPr sz="2600">
              <a:solidFill>
                <a:schemeClr val="dk1"/>
              </a:solidFill>
              <a:latin typeface="Roboto Light"/>
              <a:ea typeface="Roboto Light"/>
              <a:cs typeface="Roboto Light"/>
              <a:sym typeface="Roboto Light"/>
            </a:endParaRPr>
          </a:p>
          <a:p>
            <a:pPr indent="0" lvl="0" marL="457200" rtl="0" algn="l">
              <a:lnSpc>
                <a:spcPct val="90000"/>
              </a:lnSpc>
              <a:spcBef>
                <a:spcPts val="800"/>
              </a:spcBef>
              <a:spcAft>
                <a:spcPts val="0"/>
              </a:spcAft>
              <a:buNone/>
            </a:pPr>
            <a:r>
              <a:t/>
            </a:r>
            <a:endParaRPr sz="2600">
              <a:solidFill>
                <a:schemeClr val="dk1"/>
              </a:solidFill>
              <a:latin typeface="Roboto Light"/>
              <a:ea typeface="Roboto Light"/>
              <a:cs typeface="Roboto Light"/>
              <a:sym typeface="Roboto Light"/>
            </a:endParaRPr>
          </a:p>
          <a:p>
            <a:pPr indent="0" lvl="0" marL="457200" rtl="0" algn="l">
              <a:lnSpc>
                <a:spcPct val="90000"/>
              </a:lnSpc>
              <a:spcBef>
                <a:spcPts val="800"/>
              </a:spcBef>
              <a:spcAft>
                <a:spcPts val="0"/>
              </a:spcAft>
              <a:buNone/>
            </a:pPr>
            <a:r>
              <a:rPr lang="en" sz="2600">
                <a:solidFill>
                  <a:schemeClr val="dk1"/>
                </a:solidFill>
                <a:latin typeface="Roboto Light"/>
                <a:ea typeface="Roboto Light"/>
                <a:cs typeface="Roboto Light"/>
                <a:sym typeface="Roboto Light"/>
              </a:rPr>
              <a:t>Second content match must start within that distance</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3d99626d13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d99626d13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90000"/>
              </a:lnSpc>
              <a:spcBef>
                <a:spcPts val="800"/>
              </a:spcBef>
              <a:spcAft>
                <a:spcPts val="0"/>
              </a:spcAft>
              <a:buClr>
                <a:schemeClr val="dk1"/>
              </a:buClr>
              <a:buSzPts val="1800"/>
              <a:buFont typeface="Roboto Light"/>
              <a:buChar char="•"/>
            </a:pPr>
            <a:r>
              <a:rPr lang="en" sz="2600">
                <a:solidFill>
                  <a:schemeClr val="dk1"/>
                </a:solidFill>
                <a:latin typeface="Roboto Light"/>
                <a:ea typeface="Roboto Light"/>
                <a:cs typeface="Roboto Light"/>
                <a:sym typeface="Roboto Light"/>
              </a:rPr>
              <a:t>W</a:t>
            </a:r>
            <a:r>
              <a:rPr lang="en" sz="2600">
                <a:solidFill>
                  <a:schemeClr val="dk1"/>
                </a:solidFill>
                <a:latin typeface="Roboto Light"/>
                <a:ea typeface="Roboto Light"/>
                <a:cs typeface="Roboto Light"/>
                <a:sym typeface="Roboto Light"/>
              </a:rPr>
              <a:t>ithin second match must exist entirely within that number </a:t>
            </a:r>
            <a:endParaRPr sz="2600">
              <a:solidFill>
                <a:schemeClr val="dk1"/>
              </a:solidFill>
              <a:latin typeface="Roboto Light"/>
              <a:ea typeface="Roboto Light"/>
              <a:cs typeface="Roboto Light"/>
              <a:sym typeface="Roboto Light"/>
            </a:endParaRPr>
          </a:p>
          <a:p>
            <a:pPr indent="-228600" lvl="0" marL="457200" rtl="0" algn="l">
              <a:lnSpc>
                <a:spcPct val="90000"/>
              </a:lnSpc>
              <a:spcBef>
                <a:spcPts val="800"/>
              </a:spcBef>
              <a:spcAft>
                <a:spcPts val="0"/>
              </a:spcAft>
              <a:buClr>
                <a:srgbClr val="000000"/>
              </a:buClr>
              <a:buSzPts val="1100"/>
              <a:buFont typeface="Arial"/>
              <a:buNone/>
            </a:pPr>
            <a:r>
              <a:rPr lang="en" sz="1200">
                <a:solidFill>
                  <a:srgbClr val="24292E"/>
                </a:solidFill>
                <a:highlight>
                  <a:srgbClr val="FFFFFF"/>
                </a:highlight>
              </a:rPr>
              <a:t>content:"abc"; content:"def"; </a:t>
            </a:r>
            <a:r>
              <a:rPr lang="en" sz="1000">
                <a:solidFill>
                  <a:srgbClr val="24292E"/>
                </a:solidFill>
                <a:latin typeface="Verdana"/>
                <a:ea typeface="Verdana"/>
                <a:cs typeface="Verdana"/>
                <a:sym typeface="Verdana"/>
              </a:rPr>
              <a:t>within:3;</a:t>
            </a:r>
            <a:endParaRPr sz="1000">
              <a:solidFill>
                <a:srgbClr val="24292E"/>
              </a:solidFill>
              <a:latin typeface="Verdana"/>
              <a:ea typeface="Verdana"/>
              <a:cs typeface="Verdana"/>
              <a:sym typeface="Verdana"/>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The within option is also for relating one content to another but only if it is within the set amount of bytes.</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lang="en" sz="1200">
                <a:solidFill>
                  <a:srgbClr val="24292E"/>
                </a:solidFill>
              </a:rPr>
              <a:t>Cannot be set to zero.</a:t>
            </a:r>
            <a:endParaRPr sz="1200">
              <a:solidFill>
                <a:srgbClr val="24292E"/>
              </a:solidFill>
            </a:endParaRPr>
          </a:p>
          <a:p>
            <a:pPr indent="-393700" lvl="0" marL="457200" rtl="0" algn="l">
              <a:lnSpc>
                <a:spcPct val="90000"/>
              </a:lnSpc>
              <a:spcBef>
                <a:spcPts val="0"/>
              </a:spcBef>
              <a:spcAft>
                <a:spcPts val="0"/>
              </a:spcAft>
              <a:buClr>
                <a:schemeClr val="dk1"/>
              </a:buClr>
              <a:buSzPts val="2600"/>
              <a:buFont typeface="Roboto Light"/>
              <a:buChar char="•"/>
            </a:pPr>
            <a:r>
              <a:t/>
            </a:r>
            <a:endParaRPr sz="2600">
              <a:solidFill>
                <a:schemeClr val="dk1"/>
              </a:solidFill>
              <a:latin typeface="Roboto Light"/>
              <a:ea typeface="Roboto Light"/>
              <a:cs typeface="Roboto Light"/>
              <a:sym typeface="Roboto Light"/>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3d99626d1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d99626d1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Snort has a feature for pre-processor signatures written as C libraries. </a:t>
            </a:r>
            <a:endParaRPr/>
          </a:p>
          <a:p>
            <a:pPr indent="0" lvl="0" marL="0" rtl="0" algn="l">
              <a:spcBef>
                <a:spcPts val="0"/>
              </a:spcBef>
              <a:spcAft>
                <a:spcPts val="0"/>
              </a:spcAft>
              <a:buNone/>
            </a:pPr>
            <a:r>
              <a:rPr lang="en"/>
              <a:t>	Using C, customize the way snort analyzes traffic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Suricata doesn’t but has native support for several protocols and makes these available as extensions to the signature language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Suricata automatically detects protocols, regardless of port.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Suricata supports file extraction for HTTP and SMTP connections, snort does not support file extraction at all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Suricata is extensible using Lua for simple, programmatic tasks</a:t>
            </a:r>
            <a:endParaRPr/>
          </a:p>
          <a:p>
            <a:pPr indent="0" lvl="0" marL="0" rtl="0" algn="l">
              <a:spcBef>
                <a:spcPts val="0"/>
              </a:spcBef>
              <a:spcAft>
                <a:spcPts val="0"/>
              </a:spcAft>
              <a:buNone/>
            </a:pPr>
            <a:r>
              <a:rPr lang="en"/>
              <a:t>	Lua to customize alert output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5d3be52f80_1_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g5d3be52f80_1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"Basic-Rules"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"danger"</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marR="0" rtl="0" algn="l">
              <a:lnSpc>
                <a:spcPct val="90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5d3be52f80_1_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g5d3be52f80_1_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next slide covers solutions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5d3be52f80_1_1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5d3be52f80_1_1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for channel copy/paste:</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1. alert ip any any &lt;&gt; any any (msg: "Test rule that fires on all traffic"; sid: 1;)</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2. alert ip $HOME_NET any -&gt; $EXTERNAL_NET any (msg: "Test rule that fires on internal to external traffic"; sid:2;)</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3. alert ip $HOME_NET any -&gt; any 80 (msg: "Test rule that fires on internal to port 80 traffic"; sid:3;)</a:t>
            </a:r>
            <a:endParaRPr sz="1200">
              <a:latin typeface="Roboto"/>
              <a:ea typeface="Roboto"/>
              <a:cs typeface="Roboto"/>
              <a:sym typeface="Roboto"/>
            </a:endParaRPr>
          </a:p>
          <a:p>
            <a:pPr indent="0" lvl="0" marL="0" rtl="0" algn="l">
              <a:lnSpc>
                <a:spcPct val="115000"/>
              </a:lnSpc>
              <a:spcBef>
                <a:spcPts val="0"/>
              </a:spcBef>
              <a:spcAft>
                <a:spcPts val="0"/>
              </a:spcAft>
              <a:buClr>
                <a:srgbClr val="000000"/>
              </a:buClr>
              <a:buSzPts val="1100"/>
              <a:buFont typeface="Arial"/>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4b18b5ed9d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4b18b5ed9d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b18b5ed9d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b18b5ed9d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3d9b582ca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d9b582ca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b18b5ed9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b18b5ed9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Clr>
                <a:schemeClr val="dk1"/>
              </a:buClr>
              <a:buSzPts val="1100"/>
              <a:buFont typeface="Arial"/>
              <a:buNone/>
            </a:pPr>
            <a:r>
              <a:rPr lang="en" sz="1400">
                <a:solidFill>
                  <a:schemeClr val="dk1"/>
                </a:solidFill>
                <a:latin typeface="Roboto Mono Light"/>
                <a:ea typeface="Roboto Mono Light"/>
                <a:cs typeface="Roboto Mono Light"/>
                <a:sym typeface="Roboto Mono Light"/>
              </a:rPr>
              <a:t>alert ip any any &lt;&gt; any any (msg: “Matches everything”; sid 1;)</a:t>
            </a:r>
            <a:endParaRPr sz="1400">
              <a:solidFill>
                <a:schemeClr val="dk1"/>
              </a:solidFill>
              <a:latin typeface="Roboto Mono Light"/>
              <a:ea typeface="Roboto Mono Light"/>
              <a:cs typeface="Roboto Mono Light"/>
              <a:sym typeface="Roboto Mono Light"/>
            </a:endParaRPr>
          </a:p>
          <a:p>
            <a:pPr indent="0" lvl="0" marL="0" rtl="0" algn="l">
              <a:spcBef>
                <a:spcPts val="0"/>
              </a:spcBef>
              <a:spcAft>
                <a:spcPts val="0"/>
              </a:spcAft>
              <a:buNone/>
            </a:pPr>
            <a:r>
              <a:t/>
            </a:r>
            <a:endParaRPr/>
          </a:p>
          <a:p>
            <a:pPr indent="0" lvl="0" marL="0" rtl="0" algn="l">
              <a:spcBef>
                <a:spcPts val="0"/>
              </a:spcBef>
              <a:spcAft>
                <a:spcPts val="0"/>
              </a:spcAft>
              <a:buNone/>
            </a:pPr>
            <a:r>
              <a:rPr lang="en"/>
              <a:t>^^ that’s convoluted and useless. Try to find an iframe.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800">
                <a:latin typeface="Roboto Mono"/>
                <a:ea typeface="Roboto Mono"/>
                <a:cs typeface="Roboto Mono"/>
                <a:sym typeface="Roboto Mono"/>
              </a:rPr>
              <a:t>alert http any any -&gt; any any (msg: "Found an iframe!"; content: "iframe"; sid: 1;)</a:t>
            </a:r>
            <a:endParaRPr sz="1800">
              <a:latin typeface="Roboto Mono"/>
              <a:ea typeface="Roboto Mono"/>
              <a:cs typeface="Roboto Mono"/>
              <a:sym typeface="Roboto Mono"/>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3d99626d13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3d99626d13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2300">
                <a:solidFill>
                  <a:srgbClr val="24292E"/>
                </a:solidFill>
              </a:rPr>
              <a:t>BASIC LAB CONTENT</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Create a rule that will fire on any ip going to or from any ip</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is internal IP's going to Destinations of external IP's</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ip's are internal and communicating to port 80</a:t>
            </a:r>
            <a:endParaRPr sz="1200">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4292E"/>
              </a:solidFill>
            </a:endParaRPr>
          </a:p>
          <a:p>
            <a:pPr indent="0" lvl="0" marL="0" marR="38100" rtl="0" algn="l">
              <a:spcBef>
                <a:spcPts val="1800"/>
              </a:spcBef>
              <a:spcAft>
                <a:spcPts val="0"/>
              </a:spcAft>
              <a:buClr>
                <a:schemeClr val="dk1"/>
              </a:buClr>
              <a:buSzPts val="1100"/>
              <a:buFont typeface="Arial"/>
              <a:buNone/>
            </a:pPr>
            <a:r>
              <a:rPr b="1" lang="en" sz="2300">
                <a:solidFill>
                  <a:srgbClr val="24292E"/>
                </a:solidFill>
              </a:rPr>
              <a:t>BASIC LAB ANSWERS</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alert ip any any &lt;&gt; any any (msg: "Test rule that fires on all traffic"; sid: 1;)</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ip $HOME_NET any -&gt; $EXTERNAL_NET any (msg: "Test rule that fires on internal to external traffic"; sid: 2;)</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ip $HOME_NET any -&gt; any 80 (msg: "Test rule that fires on internal to port 80 traffic"; sid 3;)</a:t>
            </a:r>
            <a:endParaRPr sz="1200">
              <a:solidFill>
                <a:srgbClr val="24292E"/>
              </a:solidFill>
            </a:endParaRPr>
          </a:p>
          <a:p>
            <a:pPr indent="0" lvl="0" marL="0" rtl="0" algn="l">
              <a:spcBef>
                <a:spcPts val="1200"/>
              </a:spcBef>
              <a:spcAft>
                <a:spcPts val="0"/>
              </a:spcAft>
              <a:buNone/>
            </a:pPr>
            <a:r>
              <a:t/>
            </a:r>
            <a:endParaRPr sz="1200">
              <a:solidFill>
                <a:srgbClr val="24292E"/>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b18b5ed9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b18b5ed9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2300">
                <a:solidFill>
                  <a:srgbClr val="24292E"/>
                </a:solidFill>
              </a:rPr>
              <a:t>BASIC LAB CONTENT</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Create a rule that will fire on any ip going to or from any ip</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is internal IP's going to Destinations of external IP's</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only when source ip's are internal and communicating to port 80</a:t>
            </a:r>
            <a:endParaRPr sz="1200">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4292E"/>
              </a:solidFill>
            </a:endParaRPr>
          </a:p>
          <a:p>
            <a:pPr indent="0" lvl="0" marL="0" marR="38100" rtl="0" algn="l">
              <a:spcBef>
                <a:spcPts val="1800"/>
              </a:spcBef>
              <a:spcAft>
                <a:spcPts val="0"/>
              </a:spcAft>
              <a:buClr>
                <a:schemeClr val="dk1"/>
              </a:buClr>
              <a:buSzPts val="1100"/>
              <a:buFont typeface="Arial"/>
              <a:buNone/>
            </a:pPr>
            <a:r>
              <a:rPr b="1" lang="en" sz="2300">
                <a:solidFill>
                  <a:srgbClr val="24292E"/>
                </a:solidFill>
              </a:rPr>
              <a:t>BASIC LAB ANSWERS</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alert ip any any &lt;&gt; any any (msg: "Test rule that fires on all traffic"; sid: 1;)</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ip $HOME_NET any -&gt; $EXTERNAL_NET any (msg: "Test rule that fires on internal to external traffic"; sid: 2;)</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ip $HOME_NET any -&gt; any 80 (msg: "Test rule that fires on internal to port 80 traffic"; sid 3;)</a:t>
            </a:r>
            <a:endParaRPr sz="1200">
              <a:solidFill>
                <a:srgbClr val="24292E"/>
              </a:solidFill>
            </a:endParaRPr>
          </a:p>
          <a:p>
            <a:pPr indent="0" lvl="0" marL="0" rtl="0" algn="l">
              <a:spcBef>
                <a:spcPts val="1200"/>
              </a:spcBef>
              <a:spcAft>
                <a:spcPts val="0"/>
              </a:spcAft>
              <a:buNone/>
            </a:pPr>
            <a:r>
              <a:t/>
            </a:r>
            <a:endParaRPr sz="1200">
              <a:solidFill>
                <a:srgbClr val="24292E"/>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5d3be52f80_1_1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7" name="Google Shape;257;g5d3be52f80_1_1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These are the IP header options available with their formats and descriptions.</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ttl:10;</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Time-to-live value</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ipopts:sec;</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 options, e.g. sec (IP security) and lsrr (Loose Source Routing)</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sameip;</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Allows for checking if source and destination IP addresses are the same.</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ip_proto:6;</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IP protocol field</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id:1;</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Each datagram has a unique ID (used for fragmentation and reassembly).</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geoip: dst, US, UK, CA;</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Match on source or destination IP addresses and their countries. Only supports IPv4.</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fragbits:!D;</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Check for fragmentation flags and reserved bits. M=More Fragments, D=Do not Fragment, R=Reserved Bit.</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fragoffset:!0;</a:t>
            </a:r>
            <a:endParaRPr sz="1200">
              <a:latin typeface="Roboto Light"/>
              <a:ea typeface="Roboto Light"/>
              <a:cs typeface="Roboto Light"/>
              <a:sym typeface="Roboto Light"/>
            </a:endParaRPr>
          </a:p>
          <a:p>
            <a:pPr indent="0" lvl="0" marL="0" rtl="0" algn="l">
              <a:lnSpc>
                <a:spcPct val="115000"/>
              </a:lnSpc>
              <a:spcBef>
                <a:spcPts val="0"/>
              </a:spcBef>
              <a:spcAft>
                <a:spcPts val="0"/>
              </a:spcAft>
              <a:buClr>
                <a:schemeClr val="dk1"/>
              </a:buClr>
              <a:buSzPts val="1100"/>
              <a:buFont typeface="Arial"/>
              <a:buNone/>
            </a:pPr>
            <a:r>
              <a:rPr lang="en" sz="1200">
                <a:latin typeface="Roboto Light"/>
                <a:ea typeface="Roboto Light"/>
                <a:cs typeface="Roboto Light"/>
                <a:sym typeface="Roboto Light"/>
              </a:rPr>
              <a:t>      - Fragmentation offset number, can use greater than/less than and negation (!)</a:t>
            </a:r>
            <a:endParaRPr sz="1200">
              <a:latin typeface="Roboto Light"/>
              <a:ea typeface="Roboto Light"/>
              <a:cs typeface="Roboto Light"/>
              <a:sym typeface="Roboto Light"/>
            </a:endParaRPr>
          </a:p>
          <a:p>
            <a:pPr indent="0" lvl="0" marL="0" rtl="0" algn="l">
              <a:lnSpc>
                <a:spcPct val="115000"/>
              </a:lnSpc>
              <a:spcBef>
                <a:spcPts val="0"/>
              </a:spcBef>
              <a:spcAft>
                <a:spcPts val="0"/>
              </a:spcAft>
              <a:buNone/>
            </a:pPr>
            <a:r>
              <a:t/>
            </a:r>
            <a:endParaRPr sz="1200">
              <a:latin typeface="Roboto Light"/>
              <a:ea typeface="Roboto Light"/>
              <a:cs typeface="Roboto Light"/>
              <a:sym typeface="Roboto 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5d3be52f80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4" name="Google Shape;94;g5d3be52f80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pass: If a signature matches and contains pass, Suricata stops scanning the packet and skips to the end of all rules (only for the current packet).</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drop: the receiver does not receive a message of what is going on, resulting in a time-out</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drop: This  only  concerns  the  IPS/inline  mode.</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reject: receiver and sender receive a REJ packet</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reject: in Inline/IPS mode, the offending packet will also be dropped like with the ‘drop’ action</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5d3be52f80_1_2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3" name="Google Shape;263;g5d3be52f80_1_2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5d3be52f80_1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g5d3be52f80_1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5d3be52f80_1_2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6" name="Google Shape;276;g5d3be52f80_1_2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itype:&gt;10;</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type, can use greater than/less than.</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icode:&gt;5;</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code, can use greater than/less than.</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icmp_id:0;</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ID number</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icmp_seq:0;</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ICMP sequence number</a:t>
            </a:r>
            <a:endParaRPr sz="1200">
              <a:latin typeface="Roboto"/>
              <a:ea typeface="Roboto"/>
              <a:cs typeface="Roboto"/>
              <a:sym typeface="Roboto"/>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Google Shape;281;g3d99626d1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d99626d1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just a selection of the HTTP-specified keywords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Google Shape;287;g4b18b5ed9d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4b18b5ed9d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90000"/>
              </a:lnSpc>
              <a:spcBef>
                <a:spcPts val="800"/>
              </a:spcBef>
              <a:spcAft>
                <a:spcPts val="0"/>
              </a:spcAft>
              <a:buNone/>
            </a:pPr>
            <a:r>
              <a:rPr lang="en" sz="1400">
                <a:solidFill>
                  <a:schemeClr val="dk1"/>
                </a:solidFill>
                <a:latin typeface="Roboto Mono Light"/>
                <a:ea typeface="Roboto Mono Light"/>
                <a:cs typeface="Roboto Mono Light"/>
                <a:sym typeface="Roboto Mono Light"/>
              </a:rPr>
              <a:t>alert ip any any &lt;&gt; any any (msg: “Matches everything”; sid 1;)</a:t>
            </a:r>
            <a:endParaRPr sz="1400">
              <a:solidFill>
                <a:schemeClr val="dk1"/>
              </a:solidFill>
              <a:latin typeface="Roboto Mono Light"/>
              <a:ea typeface="Roboto Mono Light"/>
              <a:cs typeface="Roboto Mono Light"/>
              <a:sym typeface="Roboto Mono Light"/>
            </a:endParaRPr>
          </a:p>
          <a:p>
            <a:pPr indent="0" lvl="0" marL="0" rtl="0" algn="l">
              <a:spcBef>
                <a:spcPts val="0"/>
              </a:spcBef>
              <a:spcAft>
                <a:spcPts val="0"/>
              </a:spcAft>
              <a:buNone/>
            </a:pPr>
            <a:r>
              <a:t/>
            </a:r>
            <a:endParaRPr/>
          </a:p>
          <a:p>
            <a:pPr indent="0" lvl="0" marL="0" rtl="0" algn="l">
              <a:spcBef>
                <a:spcPts val="0"/>
              </a:spcBef>
              <a:spcAft>
                <a:spcPts val="0"/>
              </a:spcAft>
              <a:buNone/>
            </a:pPr>
            <a:r>
              <a:rPr lang="en"/>
              <a:t>^^ that’s convoluted and useless. Try to find an iframe.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Iframe is html document embedded within another html document</a:t>
            </a:r>
            <a:endParaRPr/>
          </a:p>
          <a:p>
            <a:pPr indent="0" lvl="0" marL="0" rtl="0" algn="l">
              <a:spcBef>
                <a:spcPts val="0"/>
              </a:spcBef>
              <a:spcAft>
                <a:spcPts val="0"/>
              </a:spcAft>
              <a:buNone/>
            </a:pPr>
            <a:r>
              <a:t/>
            </a:r>
            <a:endParaRPr sz="1800">
              <a:latin typeface="Roboto Mono"/>
              <a:ea typeface="Roboto Mono"/>
              <a:cs typeface="Roboto Mono"/>
              <a:sym typeface="Roboto Mono"/>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5d3be52f80_1_2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5d3be52f80_1_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"HTTP-Rules"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"switch"</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marR="0" rtl="0" algn="l">
              <a:lnSpc>
                <a:spcPct val="90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d3be52f80_1_2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g5d3be52f80_1_2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1. run suricata and make some logs!</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suricata -c /etc/suricata/suricata.yaml -S ./ex3.rules     -r /mnt/pcap/2017…       -l  ~/alerts/</a:t>
            </a:r>
            <a:endParaRPr sz="1200">
              <a:latin typeface="Roboto"/>
              <a:ea typeface="Roboto"/>
              <a:cs typeface="Roboto"/>
              <a:sym typeface="Roboto"/>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5d3be52f80_1_2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g5d3be52f80_1_2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(msg:"HTTP POST methods seen"; content:"POST"; http_method; sid:4;)</a:t>
            </a:r>
            <a:endParaRPr sz="1200">
              <a:solidFill>
                <a:srgbClr val="00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(msg:"HTTP POST method seen to known bad host"; content:"POST"; http_method; content:"amellet.bit"; http_host; sid:5;)</a:t>
            </a:r>
            <a:endParaRPr sz="1200">
              <a:solidFill>
                <a:srgbClr val="000000"/>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rgbClr val="000000"/>
                </a:solidFill>
                <a:latin typeface="Roboto"/>
                <a:ea typeface="Roboto"/>
                <a:cs typeface="Roboto"/>
                <a:sym typeface="Roboto"/>
              </a:rPr>
              <a:t>alert http any any -&gt; any any (msg: "HTTP redirect"; http_response_line; content:"301 Moved Permanently"; nocase; sid:6;)</a:t>
            </a:r>
            <a:endParaRPr sz="1200">
              <a:solidFill>
                <a:srgbClr val="000000"/>
              </a:solidFill>
              <a:latin typeface="Roboto"/>
              <a:ea typeface="Roboto"/>
              <a:cs typeface="Roboto"/>
              <a:sym typeface="Roboto"/>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3d99626d13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d99626d13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2300">
                <a:solidFill>
                  <a:srgbClr val="24292E"/>
                </a:solidFill>
              </a:rPr>
              <a:t>HTTP LAB CONTENT</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Create a rule that will fire when it detects POST HTTP methods</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detects POST HTTP methods and has a successful status code</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has the response message and code of 301 Moved Permanently</a:t>
            </a:r>
            <a:endParaRPr sz="1200">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4292E"/>
              </a:solidFill>
            </a:endParaRPr>
          </a:p>
          <a:p>
            <a:pPr indent="0" lvl="0" marL="0" marR="38100" rtl="0" algn="l">
              <a:spcBef>
                <a:spcPts val="1800"/>
              </a:spcBef>
              <a:spcAft>
                <a:spcPts val="0"/>
              </a:spcAft>
              <a:buClr>
                <a:schemeClr val="dk1"/>
              </a:buClr>
              <a:buSzPts val="1100"/>
              <a:buFont typeface="Arial"/>
              <a:buNone/>
            </a:pPr>
            <a:r>
              <a:rPr b="1" lang="en" sz="2300">
                <a:solidFill>
                  <a:srgbClr val="24292E"/>
                </a:solidFill>
              </a:rPr>
              <a:t>HTTP LAB ANSWERS</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(msg:"HTTP POST methods seen"; content:"POST"; http_method; sid:4;)</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http any any -&gt; any any (msg:"HTTP POST method seen and successful"; content:"POST"; http_method; content:"200"; http_stat_code; sid:5;)</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http any any -&gt; any any (msg: "HTTP redirect"; http_response_line; content:"301 Moved Permanently"; nocase; sid:6;)</a:t>
            </a:r>
            <a:endParaRPr sz="1200">
              <a:solidFill>
                <a:srgbClr val="24292E"/>
              </a:solidFill>
            </a:endParaRPr>
          </a:p>
          <a:p>
            <a:pPr indent="0" lvl="0" marL="0" rtl="0" algn="l">
              <a:spcBef>
                <a:spcPts val="1200"/>
              </a:spcBef>
              <a:spcAft>
                <a:spcPts val="0"/>
              </a:spcAft>
              <a:buNone/>
            </a:pPr>
            <a:r>
              <a:t/>
            </a:r>
            <a:endParaRPr sz="1200">
              <a:solidFill>
                <a:srgbClr val="24292E"/>
              </a:solidFill>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4b18b5ed9d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4b18b5ed9d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2300">
                <a:solidFill>
                  <a:srgbClr val="24292E"/>
                </a:solidFill>
              </a:rPr>
              <a:t>HTTP LAB CONTENT</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Create a rule that will fire when it detects POST HTTP methods</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detects POST HTTP methods and has a successful status code</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that will fire when it has the response message and code of 301 Moved Permanently</a:t>
            </a:r>
            <a:endParaRPr sz="1200">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4292E"/>
              </a:solidFill>
            </a:endParaRPr>
          </a:p>
          <a:p>
            <a:pPr indent="0" lvl="0" marL="0" marR="38100" rtl="0" algn="l">
              <a:spcBef>
                <a:spcPts val="1800"/>
              </a:spcBef>
              <a:spcAft>
                <a:spcPts val="0"/>
              </a:spcAft>
              <a:buClr>
                <a:schemeClr val="dk1"/>
              </a:buClr>
              <a:buSzPts val="1100"/>
              <a:buFont typeface="Arial"/>
              <a:buNone/>
            </a:pPr>
            <a:r>
              <a:rPr b="1" lang="en" sz="2300">
                <a:solidFill>
                  <a:srgbClr val="24292E"/>
                </a:solidFill>
              </a:rPr>
              <a:t>HTTP LAB ANSWERS</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(msg:"HTTP POST methods seen"; content:"POST"; http_method; sid:4;)</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http any any -&gt; any any (msg:"HTTP POST method seen and successful"; content:"POST"; http_method; content:"200"; http_stat_code; sid:5;)</a:t>
            </a:r>
            <a:endParaRPr sz="1200">
              <a:solidFill>
                <a:srgbClr val="24292E"/>
              </a:solidFill>
            </a:endParaRPr>
          </a:p>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alert http any any -&gt; any any (msg: "HTTP redirect"; http_response_line; content:"301 Moved Permanently"; nocase; sid:6;)</a:t>
            </a:r>
            <a:endParaRPr sz="1200">
              <a:solidFill>
                <a:srgbClr val="24292E"/>
              </a:solidFill>
            </a:endParaRPr>
          </a:p>
          <a:p>
            <a:pPr indent="0" lvl="0" marL="0" rtl="0" algn="l">
              <a:spcBef>
                <a:spcPts val="1200"/>
              </a:spcBef>
              <a:spcAft>
                <a:spcPts val="0"/>
              </a:spcAft>
              <a:buNone/>
            </a:pPr>
            <a:r>
              <a:t/>
            </a:r>
            <a:endParaRPr sz="1200">
              <a:solidFill>
                <a:srgbClr val="24292E"/>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3d99626d13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d99626d13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1650">
                <a:solidFill>
                  <a:srgbClr val="24292E"/>
                </a:solidFill>
              </a:rPr>
              <a:t>Actions</a:t>
            </a:r>
            <a:endParaRPr b="1" sz="1650">
              <a:solidFill>
                <a:srgbClr val="24292E"/>
              </a:solidFill>
            </a:endParaRPr>
          </a:p>
          <a:p>
            <a:pPr indent="0" lvl="0" marL="0" rtl="0" algn="l">
              <a:lnSpc>
                <a:spcPct val="115000"/>
              </a:lnSpc>
              <a:spcBef>
                <a:spcPts val="1200"/>
              </a:spcBef>
              <a:spcAft>
                <a:spcPts val="0"/>
              </a:spcAft>
              <a:buClr>
                <a:schemeClr val="dk1"/>
              </a:buClr>
              <a:buSzPts val="1100"/>
              <a:buFont typeface="Arial"/>
              <a:buNone/>
            </a:pPr>
            <a:r>
              <a:rPr lang="en" sz="1200">
                <a:solidFill>
                  <a:srgbClr val="24292E"/>
                </a:solidFill>
              </a:rPr>
              <a:t>Note: Suricata has four actions it can perform with varying priority. The priority order defines which signatures will be scanned first. By default the order is pass, drop, reject, and alert.</a:t>
            </a:r>
            <a:endParaRPr sz="1200">
              <a:solidFill>
                <a:srgbClr val="24292E"/>
              </a:solidFill>
            </a:endParaRPr>
          </a:p>
          <a:p>
            <a:pPr indent="-304800" lvl="0" marL="457200" rtl="0" algn="l">
              <a:lnSpc>
                <a:spcPct val="115000"/>
              </a:lnSpc>
              <a:spcBef>
                <a:spcPts val="1200"/>
              </a:spcBef>
              <a:spcAft>
                <a:spcPts val="0"/>
              </a:spcAft>
              <a:buClr>
                <a:srgbClr val="24292E"/>
              </a:buClr>
              <a:buSzPts val="1200"/>
              <a:buChar char="●"/>
            </a:pPr>
            <a:r>
              <a:rPr b="1" lang="en" sz="1200">
                <a:solidFill>
                  <a:srgbClr val="24292E"/>
                </a:solidFill>
              </a:rPr>
              <a:t>Pass</a:t>
            </a:r>
            <a:r>
              <a:rPr lang="en" sz="1200">
                <a:solidFill>
                  <a:srgbClr val="24292E"/>
                </a:solidFill>
              </a:rPr>
              <a:t> -- If a signature matches and contains pass, Suricata stops scanning the packet and skips to the end of all rules (only for the current packet). A pass can be considered whitelist.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b="1" lang="en" sz="1200">
                <a:solidFill>
                  <a:srgbClr val="24292E"/>
                </a:solidFill>
              </a:rPr>
              <a:t>Drop</a:t>
            </a:r>
            <a:r>
              <a:rPr lang="en" sz="1200">
                <a:solidFill>
                  <a:srgbClr val="24292E"/>
                </a:solidFill>
              </a:rPr>
              <a:t> -- This only concerns the IPS/inline mode. If the program finds a signature that matches, it stops immediately and "drops" the packet. The receiver does not receive a message of what is going on, resulting in a time-out. Suricata generates an alert for this packet.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b="1" lang="en" sz="1200">
                <a:solidFill>
                  <a:srgbClr val="24292E"/>
                </a:solidFill>
              </a:rPr>
              <a:t>Reject</a:t>
            </a:r>
            <a:r>
              <a:rPr lang="en" sz="1200">
                <a:solidFill>
                  <a:srgbClr val="24292E"/>
                </a:solidFill>
              </a:rPr>
              <a:t> -- This is an active rejection of the packet. Both receiver and sender receive a reject packet. When in Inline/IPS mode, the offending packet will also be dropped like with the ‘drop’ action. Suricata generates an alert for this packet.</a:t>
            </a:r>
            <a:endParaRPr sz="1200">
              <a:solidFill>
                <a:srgbClr val="24292E"/>
              </a:solidFill>
            </a:endParaRPr>
          </a:p>
          <a:p>
            <a:pPr indent="-304800" lvl="0" marL="457200" rtl="0" algn="l">
              <a:lnSpc>
                <a:spcPct val="115000"/>
              </a:lnSpc>
              <a:spcBef>
                <a:spcPts val="0"/>
              </a:spcBef>
              <a:spcAft>
                <a:spcPts val="0"/>
              </a:spcAft>
              <a:buClr>
                <a:srgbClr val="24292E"/>
              </a:buClr>
              <a:buSzPts val="1200"/>
              <a:buChar char="●"/>
            </a:pPr>
            <a:r>
              <a:rPr b="1" lang="en" sz="1200">
                <a:solidFill>
                  <a:srgbClr val="24292E"/>
                </a:solidFill>
              </a:rPr>
              <a:t>Alert</a:t>
            </a:r>
            <a:r>
              <a:rPr lang="en" sz="1200">
                <a:solidFill>
                  <a:srgbClr val="24292E"/>
                </a:solidFill>
              </a:rPr>
              <a:t> -- If a signature matches an alert will be generated by Suricata.</a:t>
            </a:r>
            <a:endParaRPr sz="1200">
              <a:solidFill>
                <a:srgbClr val="24292E"/>
              </a:solidFill>
            </a:endParaRPr>
          </a:p>
          <a:p>
            <a:pPr indent="0" lvl="0" marL="0" rtl="0" algn="l">
              <a:spcBef>
                <a:spcPts val="120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Google Shape;323;g4b18b5ed9d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4b18b5ed9d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DNS on the wire has a specialized format, namely it doesn’t pass hostnames as pure strings, but rather with sets of strings concatenated with offset counts. This makes it really annoying to write content patterns for. Suricata makes this much easier by extracting hostnames to a normal string.</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8" name="Shape 328"/>
        <p:cNvGrpSpPr/>
        <p:nvPr/>
      </p:nvGrpSpPr>
      <p:grpSpPr>
        <a:xfrm>
          <a:off x="0" y="0"/>
          <a:ext cx="0" cy="0"/>
          <a:chOff x="0" y="0"/>
          <a:chExt cx="0" cy="0"/>
        </a:xfrm>
      </p:grpSpPr>
      <p:sp>
        <p:nvSpPr>
          <p:cNvPr id="329" name="Google Shape;329;g5d3be52f80_1_3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0" name="Google Shape;330;g5d3be52f80_1_3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"DNS-Rules"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"vision"</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marR="0" rtl="0" algn="l">
              <a:lnSpc>
                <a:spcPct val="90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g5d3be52f80_1_3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5d3be52f80_1_3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hint: use slides for query content and external/internal and using dns as the “protocol”</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1. run suricata and make some logs!</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suricata -c /etc/suricata/suricata.yaml -S ./ex2.rules     -r /mnt/pcap/2017…       -l  ~/alerts/</a:t>
            </a:r>
            <a:endParaRPr sz="1200">
              <a:latin typeface="Roboto"/>
              <a:ea typeface="Roboto"/>
              <a:cs typeface="Roboto"/>
              <a:sym typeface="Roboto"/>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5d3be52f80_1_3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 name="Google Shape;342;g5d3be52f80_1_3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1. alert dns $HOME_NET any -&gt; $EXTERNAL_NET any (msg:"Test rule that fires on external DNS"; sid:1;)</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2. alert dns $HOME_NET any -&gt; $EXTERNAL_NET any (msg:"Test rule that fires on external DNS with bit in the name"; dns_query; content:"bit"; sid:2;)</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3d99626d1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3d99626d1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Suricata let’s you specify modifiers on flows. The easiest to use is flow direction `to_client`, `to_server`, etc.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FIle keywords allow matches on things like filenames, extensions, and libmagic mimetypes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SSL/TLS keywords allow matching in certificate information and SSL state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Modbus, DNP3, and ENIP are all ICS protocols. Modbus and DNP3 are open protocols, ENIP was later opened and created by Rockwell Automation</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g4b18b5ed9d_1_1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4" name="Google Shape;354;g4b18b5ed9d_1_1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 wth is going on here ??</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bottom line goal:	I will make this madness readable</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enough to get started</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empower you to reverse engineer regex</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4b18b5ed9d_1_1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 name="Google Shape;360;g4b18b5ed9d_1_1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students go to https://www.debuggex.com/</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4" name="Shape 364"/>
        <p:cNvGrpSpPr/>
        <p:nvPr/>
      </p:nvGrpSpPr>
      <p:grpSpPr>
        <a:xfrm>
          <a:off x="0" y="0"/>
          <a:ext cx="0" cy="0"/>
          <a:chOff x="0" y="0"/>
          <a:chExt cx="0" cy="0"/>
        </a:xfrm>
      </p:grpSpPr>
      <p:sp>
        <p:nvSpPr>
          <p:cNvPr id="365" name="Google Shape;365;g4b18b5ed9d_1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6" name="Google Shape;366;g4b18b5ed9d_1_2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- 1234</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`12` this matches - but only first portion</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demo `^    $`</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change result to 83675</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 ] - character class</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demo `[1,2,3,4,5]` - matches on any one</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^[1,2,3,4,5,6,7,8,9]$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^[0-9]{5}$</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no match ^[0-9]{5,}$ also ^[0-9]{3,9}$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 one or more (looping)</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 matches all BUT numbers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629fd13fe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629fd13fe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- 1234</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`12` this matches - but only first portion</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demo `^    $`</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change result to 83675</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 ] - character class</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demo `[1,2,3,4,5]` - matches on any one</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^[1,2,3,4,5,6,7,8,9]$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^[0-9]{5}$</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no match ^[0-9]{5,}$ also ^[0-9]{3,9}$</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 one or more (looping)</a:t>
            </a:r>
            <a:endParaRPr sz="1200">
              <a:latin typeface="Roboto"/>
              <a:ea typeface="Roboto"/>
              <a:cs typeface="Roboto"/>
              <a:sym typeface="Roboto"/>
            </a:endParaRPr>
          </a:p>
          <a:p>
            <a:pPr indent="0" lvl="0" marL="0" rtl="0" algn="l">
              <a:lnSpc>
                <a:spcPct val="115000"/>
              </a:lnSpc>
              <a:spcBef>
                <a:spcPts val="0"/>
              </a:spcBef>
              <a:spcAft>
                <a:spcPts val="0"/>
              </a:spcAft>
              <a:buNone/>
            </a:pPr>
            <a:r>
              <a:rPr lang="en" sz="1200">
                <a:latin typeface="Roboto"/>
                <a:ea typeface="Roboto"/>
                <a:cs typeface="Roboto"/>
                <a:sym typeface="Roboto"/>
              </a:rPr>
              <a:t>- ^[^0-9]+$ - matches all BUT numbers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7" name="Shape 377"/>
        <p:cNvGrpSpPr/>
        <p:nvPr/>
      </p:nvGrpSpPr>
      <p:grpSpPr>
        <a:xfrm>
          <a:off x="0" y="0"/>
          <a:ext cx="0" cy="0"/>
          <a:chOff x="0" y="0"/>
          <a:chExt cx="0" cy="0"/>
        </a:xfrm>
      </p:grpSpPr>
      <p:sp>
        <p:nvSpPr>
          <p:cNvPr id="378" name="Google Shape;378;g5d3be52f80_1_3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 name="Google Shape;379;g5d3be52f80_1_3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"Regex"</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"horse"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marR="0" rtl="0" algn="l">
              <a:lnSpc>
                <a:spcPct val="90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d3be52f80_1_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g5d3be52f80_1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SRC to DEST: read left to right</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proto: ip == all / also more options</a:t>
            </a:r>
            <a:endParaRPr sz="1200">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 $NET variables: next slide explains **operators**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3" name="Shape 383"/>
        <p:cNvGrpSpPr/>
        <p:nvPr/>
      </p:nvGrpSpPr>
      <p:grpSpPr>
        <a:xfrm>
          <a:off x="0" y="0"/>
          <a:ext cx="0" cy="0"/>
          <a:chOff x="0" y="0"/>
          <a:chExt cx="0" cy="0"/>
        </a:xfrm>
      </p:grpSpPr>
      <p:sp>
        <p:nvSpPr>
          <p:cNvPr id="384" name="Google Shape;384;g4b18b5ed9d_1_2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 name="Google Shape;385;g4b18b5ed9d_1_2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a: `^[0-9]{3}-[0-9]{3}-[0-9]{4}$`</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4b18b5ed9d_1_2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 name="Google Shape;391;g4b18b5ed9d_1_2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a:    ^</a:t>
            </a:r>
            <a:r>
              <a:rPr lang="en" sz="1200">
                <a:solidFill>
                  <a:srgbClr val="212529"/>
                </a:solidFill>
                <a:latin typeface="Roboto"/>
                <a:ea typeface="Roboto"/>
                <a:cs typeface="Roboto"/>
                <a:sym typeface="Roboto"/>
              </a:rPr>
              <a:t>[A-Za-z._]*@[A-Za-z]*\.[A-Za-z]*</a:t>
            </a:r>
            <a:r>
              <a:rPr lang="en" sz="1200">
                <a:latin typeface="Roboto"/>
                <a:ea typeface="Roboto"/>
                <a:cs typeface="Roboto"/>
                <a:sym typeface="Roboto"/>
              </a:rPr>
              <a:t>$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5" name="Shape 395"/>
        <p:cNvGrpSpPr/>
        <p:nvPr/>
      </p:nvGrpSpPr>
      <p:grpSpPr>
        <a:xfrm>
          <a:off x="0" y="0"/>
          <a:ext cx="0" cy="0"/>
          <a:chOff x="0" y="0"/>
          <a:chExt cx="0" cy="0"/>
        </a:xfrm>
      </p:grpSpPr>
      <p:sp>
        <p:nvSpPr>
          <p:cNvPr id="396" name="Google Shape;396;g4b18b5ed9d_1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7" name="Google Shape;397;g4b18b5ed9d_1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a: `^[\d]{1,3}\.[\d]{1,3}\.[\d]{1,3}\.[\d]{1,3}$`</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1" name="Shape 401"/>
        <p:cNvGrpSpPr/>
        <p:nvPr/>
      </p:nvGrpSpPr>
      <p:grpSpPr>
        <a:xfrm>
          <a:off x="0" y="0"/>
          <a:ext cx="0" cy="0"/>
          <a:chOff x="0" y="0"/>
          <a:chExt cx="0" cy="0"/>
        </a:xfrm>
      </p:grpSpPr>
      <p:sp>
        <p:nvSpPr>
          <p:cNvPr id="402" name="Google Shape;402;g4b18b5ed9d_1_2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 name="Google Shape;403;g4b18b5ed9d_1_2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g3d99626d1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3d99626d1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4292E"/>
              </a:buClr>
              <a:buSzPts val="1200"/>
              <a:buAutoNum type="arabicPeriod"/>
            </a:pPr>
            <a:r>
              <a:rPr lang="en" sz="1200">
                <a:solidFill>
                  <a:srgbClr val="24292E"/>
                </a:solidFill>
              </a:rPr>
              <a:t>Create a rule using PCRE that matches websites that end in "bit" or "tk"</a:t>
            </a:r>
            <a:endParaRPr sz="900">
              <a:solidFill>
                <a:srgbClr val="333333"/>
              </a:solidFill>
              <a:highlight>
                <a:srgbClr val="FAFAFA"/>
              </a:highlight>
              <a:latin typeface="Verdana"/>
              <a:ea typeface="Verdana"/>
              <a:cs typeface="Verdana"/>
              <a:sym typeface="Verdana"/>
            </a:endParaRPr>
          </a:p>
          <a:p>
            <a:pPr indent="0" lvl="0" marL="0" rtl="0" algn="l">
              <a:spcBef>
                <a:spcPts val="120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Flags: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 </a:t>
            </a:r>
            <a:r>
              <a:rPr lang="en"/>
              <a:t>-- case insensitive</a:t>
            </a:r>
            <a:endParaRPr/>
          </a:p>
          <a:p>
            <a:pPr indent="0" lvl="0" marL="0" rtl="0" algn="l">
              <a:spcBef>
                <a:spcPts val="0"/>
              </a:spcBef>
              <a:spcAft>
                <a:spcPts val="0"/>
              </a:spcAft>
              <a:buNone/>
            </a:pPr>
            <a:r>
              <a:rPr lang="en"/>
              <a:t>s -- checks new line characters </a:t>
            </a:r>
            <a:endParaRPr/>
          </a:p>
          <a:p>
            <a:pPr indent="0" lvl="0" marL="0" rtl="0" algn="l">
              <a:spcBef>
                <a:spcPts val="0"/>
              </a:spcBef>
              <a:spcAft>
                <a:spcPts val="0"/>
              </a:spcAft>
              <a:buNone/>
            </a:pPr>
            <a:r>
              <a:rPr lang="en"/>
              <a:t>m -- makes one line of the payload count as two lines (by default, the payload is inspected as one line) </a:t>
            </a:r>
            <a:endParaRPr/>
          </a:p>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3d99626d13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3d99626d13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is any character</a:t>
            </a:r>
            <a:endParaRPr/>
          </a:p>
          <a:p>
            <a:pPr indent="0" lvl="0" marL="0" rtl="0" algn="l">
              <a:spcBef>
                <a:spcPts val="0"/>
              </a:spcBef>
              <a:spcAft>
                <a:spcPts val="0"/>
              </a:spcAft>
              <a:buNone/>
            </a:pPr>
            <a:r>
              <a:rPr lang="en"/>
              <a:t>* is any number of times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 is wildcard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1" name="Shape 421"/>
        <p:cNvGrpSpPr/>
        <p:nvPr/>
      </p:nvGrpSpPr>
      <p:grpSpPr>
        <a:xfrm>
          <a:off x="0" y="0"/>
          <a:ext cx="0" cy="0"/>
          <a:chOff x="0" y="0"/>
          <a:chExt cx="0" cy="0"/>
        </a:xfrm>
      </p:grpSpPr>
      <p:sp>
        <p:nvSpPr>
          <p:cNvPr id="422" name="Google Shape;422;g5d3be52f80_1_4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3" name="Google Shape;423;g5d3be52f80_1_4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Exercise: "PCRE-Rules"</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unlock flag: "staple"</a:t>
            </a:r>
            <a:endParaRPr sz="1200">
              <a:solidFill>
                <a:schemeClr val="dk1"/>
              </a:solidFill>
              <a:latin typeface="Roboto"/>
              <a:ea typeface="Roboto"/>
              <a:cs typeface="Roboto"/>
              <a:sym typeface="Roboto"/>
            </a:endParaRPr>
          </a:p>
          <a:p>
            <a:pPr indent="0" lvl="0" marL="0" rtl="0" algn="l">
              <a:lnSpc>
                <a:spcPct val="90000"/>
              </a:lnSpc>
              <a:spcBef>
                <a:spcPts val="0"/>
              </a:spcBef>
              <a:spcAft>
                <a:spcPts val="0"/>
              </a:spcAft>
              <a:buClr>
                <a:schemeClr val="dk1"/>
              </a:buClr>
              <a:buSzPts val="1100"/>
              <a:buFont typeface="Arial"/>
              <a:buNone/>
            </a:pPr>
            <a:r>
              <a:t/>
            </a:r>
            <a:endParaRPr sz="1200">
              <a:solidFill>
                <a:schemeClr val="dk1"/>
              </a:solidFill>
              <a:latin typeface="Roboto"/>
              <a:ea typeface="Roboto"/>
              <a:cs typeface="Roboto"/>
              <a:sym typeface="Roboto"/>
            </a:endParaRPr>
          </a:p>
          <a:p>
            <a:pPr indent="0" lvl="0" marL="0" marR="0" rtl="0" algn="l">
              <a:lnSpc>
                <a:spcPct val="90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5d3be52f80_1_4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g5d3be52f80_1_4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next slide covers solutions</a:t>
            </a:r>
            <a:endParaRPr sz="1200">
              <a:latin typeface="Roboto"/>
              <a:ea typeface="Roboto"/>
              <a:cs typeface="Roboto"/>
              <a:sym typeface="Roboto"/>
            </a:endParaRPr>
          </a:p>
          <a:p>
            <a:pPr indent="0" lvl="0" marL="0" rtl="0" algn="l">
              <a:lnSpc>
                <a:spcPct val="115000"/>
              </a:lnSpc>
              <a:spcBef>
                <a:spcPts val="0"/>
              </a:spcBef>
              <a:spcAft>
                <a:spcPts val="0"/>
              </a:spcAft>
              <a:buNone/>
            </a:pPr>
            <a:r>
              <a:t/>
            </a:r>
            <a:endParaRPr sz="1200">
              <a:latin typeface="Roboto"/>
              <a:ea typeface="Roboto"/>
              <a:cs typeface="Roboto"/>
              <a:sym typeface="Roboto"/>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Google Shape;434;g5d3be52f80_1_4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5" name="Google Shape;435;g5d3be52f80_1_4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Roboto"/>
                <a:ea typeface="Roboto"/>
                <a:cs typeface="Roboto"/>
                <a:sym typeface="Roboto"/>
              </a:rPr>
              <a:t>alert http any any -&gt; any any (msg: "HTTP weird top level domain bit or tk"; pcre:"/((w{3})?[\w-._~?#\[\]@!$&amp;'()*+=]+\.(bit|tk))/si"; sid:7;)</a:t>
            </a:r>
            <a:endParaRPr sz="1200">
              <a:latin typeface="Roboto"/>
              <a:ea typeface="Roboto"/>
              <a:cs typeface="Roboto"/>
              <a:sym typeface="Roboto"/>
            </a:endParaRPr>
          </a:p>
          <a:p>
            <a:pPr indent="0" lvl="0" marL="0" rtl="0" algn="l">
              <a:lnSpc>
                <a:spcPct val="115000"/>
              </a:lnSpc>
              <a:spcBef>
                <a:spcPts val="0"/>
              </a:spcBef>
              <a:spcAft>
                <a:spcPts val="0"/>
              </a:spcAft>
              <a:buClr>
                <a:srgbClr val="000000"/>
              </a:buClr>
              <a:buSzPts val="1100"/>
              <a:buFont typeface="Arial"/>
              <a:buNone/>
            </a:pPr>
            <a:r>
              <a:t/>
            </a:r>
            <a:endParaRPr sz="1200">
              <a:latin typeface="Roboto"/>
              <a:ea typeface="Roboto"/>
              <a:cs typeface="Roboto"/>
              <a:sym typeface="Roboto"/>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Google Shape;440;g3d99626d13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3d99626d13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000"/>
              </a:lnSpc>
              <a:spcBef>
                <a:spcPts val="1800"/>
              </a:spcBef>
              <a:spcAft>
                <a:spcPts val="0"/>
              </a:spcAft>
              <a:buClr>
                <a:schemeClr val="dk1"/>
              </a:buClr>
              <a:buSzPts val="1100"/>
              <a:buFont typeface="Arial"/>
              <a:buNone/>
            </a:pPr>
            <a:r>
              <a:rPr b="1" lang="en" sz="2300">
                <a:solidFill>
                  <a:srgbClr val="24292E"/>
                </a:solidFill>
              </a:rPr>
              <a:t>PCRE LAB CONTENT</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Create a rule using PCRE that matches websites that end in "bit" or "tk"</a:t>
            </a:r>
            <a:endParaRPr sz="1200">
              <a:solidFill>
                <a:srgbClr val="24292E"/>
              </a:solidFill>
            </a:endParaRPr>
          </a:p>
          <a:p>
            <a:pPr indent="0" lvl="0" marL="0" rtl="0" algn="l">
              <a:lnSpc>
                <a:spcPct val="115000"/>
              </a:lnSpc>
              <a:spcBef>
                <a:spcPts val="1200"/>
              </a:spcBef>
              <a:spcAft>
                <a:spcPts val="0"/>
              </a:spcAft>
              <a:buClr>
                <a:schemeClr val="dk1"/>
              </a:buClr>
              <a:buSzPts val="1100"/>
              <a:buFont typeface="Arial"/>
              <a:buNone/>
            </a:pPr>
            <a:r>
              <a:t/>
            </a:r>
            <a:endParaRPr sz="1200">
              <a:solidFill>
                <a:srgbClr val="24292E"/>
              </a:solidFill>
            </a:endParaRPr>
          </a:p>
          <a:p>
            <a:pPr indent="0" lvl="0" marL="0" marR="38100" rtl="0" algn="l">
              <a:spcBef>
                <a:spcPts val="1800"/>
              </a:spcBef>
              <a:spcAft>
                <a:spcPts val="0"/>
              </a:spcAft>
              <a:buClr>
                <a:schemeClr val="dk1"/>
              </a:buClr>
              <a:buSzPts val="1100"/>
              <a:buFont typeface="Arial"/>
              <a:buNone/>
            </a:pPr>
            <a:r>
              <a:rPr b="1" lang="en" sz="2300">
                <a:solidFill>
                  <a:srgbClr val="24292E"/>
                </a:solidFill>
              </a:rPr>
              <a:t>PCRE LAB ANSWERS</a:t>
            </a:r>
            <a:endParaRPr b="1" sz="2300">
              <a:solidFill>
                <a:srgbClr val="24292E"/>
              </a:solidFill>
            </a:endParaRPr>
          </a:p>
          <a:p>
            <a:pPr indent="-304800" lvl="0" marL="457200" rtl="0" algn="l">
              <a:lnSpc>
                <a:spcPct val="115000"/>
              </a:lnSpc>
              <a:spcBef>
                <a:spcPts val="1200"/>
              </a:spcBef>
              <a:spcAft>
                <a:spcPts val="0"/>
              </a:spcAft>
              <a:buClr>
                <a:srgbClr val="24292E"/>
              </a:buClr>
              <a:buSzPts val="1200"/>
              <a:buAutoNum type="arabicPeriod"/>
            </a:pPr>
            <a:r>
              <a:rPr lang="en" sz="1200">
                <a:solidFill>
                  <a:srgbClr val="24292E"/>
                </a:solidFill>
              </a:rPr>
              <a:t>alert http any any -&gt; any any (msg: "HTTP wierd top level domain biz or tk"; pcre:"/((w{3})?[\w-._~?#[]@!$&amp;'()*+=]+.(bit|tk))/si"; sid:7;)</a:t>
            </a:r>
            <a:endParaRPr sz="1200">
              <a:solidFill>
                <a:srgbClr val="24292E"/>
              </a:solidFill>
            </a:endParaRPr>
          </a:p>
          <a:p>
            <a:pPr indent="0" lvl="0" marL="0" rtl="0" algn="l">
              <a:spcBef>
                <a:spcPts val="0"/>
              </a:spcBef>
              <a:spcAft>
                <a:spcPts val="0"/>
              </a:spcAft>
              <a:buNone/>
            </a:pPr>
            <a:r>
              <a:t/>
            </a:r>
            <a:endParaRPr sz="1200">
              <a:solidFill>
                <a:srgbClr val="24292E"/>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Google Shape;111;g3d99626d13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d99626d13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t/>
            </a:r>
            <a:endParaRPr sz="1200">
              <a:solidFill>
                <a:srgbClr val="24292E"/>
              </a:solidFill>
            </a:endParaRPr>
          </a:p>
          <a:p>
            <a:pPr indent="0" lvl="0" marL="0" rtl="0" algn="l">
              <a:spcBef>
                <a:spcPts val="120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5" name="Shape 445"/>
        <p:cNvGrpSpPr/>
        <p:nvPr/>
      </p:nvGrpSpPr>
      <p:grpSpPr>
        <a:xfrm>
          <a:off x="0" y="0"/>
          <a:ext cx="0" cy="0"/>
          <a:chOff x="0" y="0"/>
          <a:chExt cx="0" cy="0"/>
        </a:xfrm>
      </p:grpSpPr>
      <p:sp>
        <p:nvSpPr>
          <p:cNvPr id="446" name="Google Shape;446;g4b18b5ed9d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4b18b5ed9d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24292E"/>
                </a:solidFill>
              </a:rPr>
              <a:t>The first option is a bit silly, in that it matches any valid character in a DNS hostname ending in .bit or .tk</a:t>
            </a:r>
            <a:endParaRPr b="1" sz="2300">
              <a:solidFill>
                <a:srgbClr val="24292E"/>
              </a:solidFill>
            </a:endParaRPr>
          </a:p>
          <a:p>
            <a:pPr indent="0" lvl="0" marL="0" rtl="0" algn="l">
              <a:spcBef>
                <a:spcPts val="0"/>
              </a:spcBef>
              <a:spcAft>
                <a:spcPts val="0"/>
              </a:spcAft>
              <a:buNone/>
            </a:pPr>
            <a:r>
              <a:t/>
            </a:r>
            <a:endParaRPr b="1" sz="2300">
              <a:solidFill>
                <a:srgbClr val="24292E"/>
              </a:solidFill>
            </a:endParaRPr>
          </a:p>
          <a:p>
            <a:pPr indent="0" lvl="0" marL="0" rtl="0" algn="l">
              <a:spcBef>
                <a:spcPts val="0"/>
              </a:spcBef>
              <a:spcAft>
                <a:spcPts val="0"/>
              </a:spcAft>
              <a:buNone/>
            </a:pPr>
            <a:r>
              <a:rPr b="1" lang="en" sz="2300">
                <a:solidFill>
                  <a:srgbClr val="24292E"/>
                </a:solidFill>
              </a:rPr>
              <a:t>The second option builds on that by </a:t>
            </a:r>
            <a:r>
              <a:rPr b="1" lang="en" sz="2300">
                <a:solidFill>
                  <a:srgbClr val="24292E"/>
                </a:solidFill>
              </a:rPr>
              <a:t>explicitly</a:t>
            </a:r>
            <a:r>
              <a:rPr b="1" lang="en" sz="2300">
                <a:solidFill>
                  <a:srgbClr val="24292E"/>
                </a:solidFill>
              </a:rPr>
              <a:t> specifying that we’re going to check the http_host buffer only (using the W modifier)</a:t>
            </a:r>
            <a:endParaRPr b="1" sz="2300">
              <a:solidFill>
                <a:srgbClr val="24292E"/>
              </a:solidFill>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1" name="Shape 451"/>
        <p:cNvGrpSpPr/>
        <p:nvPr/>
      </p:nvGrpSpPr>
      <p:grpSpPr>
        <a:xfrm>
          <a:off x="0" y="0"/>
          <a:ext cx="0" cy="0"/>
          <a:chOff x="0" y="0"/>
          <a:chExt cx="0" cy="0"/>
        </a:xfrm>
      </p:grpSpPr>
      <p:sp>
        <p:nvSpPr>
          <p:cNvPr id="452" name="Google Shape;452;g4b18b5ed9d_1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4b18b5ed9d_1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Google Shape;458;g4b18b5ed9d_1_4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g4b18b5ed9d_1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lang="en" sz="2100">
                <a:latin typeface="Source Sans Pro"/>
                <a:ea typeface="Source Sans Pro"/>
                <a:cs typeface="Source Sans Pro"/>
                <a:sym typeface="Source Sans Pro"/>
              </a:rPr>
              <a:t>Suricata-update defaults to pulling in Emerging Threats open source. Notice that it is pulling in some of the default rules files in /etc/suricata/rules.</a:t>
            </a:r>
            <a:endParaRPr sz="2100">
              <a:latin typeface="Source Sans Pro"/>
              <a:ea typeface="Source Sans Pro"/>
              <a:cs typeface="Source Sans Pro"/>
              <a:sym typeface="Source Sans Pro"/>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3" name="Shape 463"/>
        <p:cNvGrpSpPr/>
        <p:nvPr/>
      </p:nvGrpSpPr>
      <p:grpSpPr>
        <a:xfrm>
          <a:off x="0" y="0"/>
          <a:ext cx="0" cy="0"/>
          <a:chOff x="0" y="0"/>
          <a:chExt cx="0" cy="0"/>
        </a:xfrm>
      </p:grpSpPr>
      <p:sp>
        <p:nvSpPr>
          <p:cNvPr id="464" name="Google Shape;464;g4b18b5ed9d_1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5" name="Google Shape;465;g4b18b5ed9d_1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None/>
            </a:pPr>
            <a:r>
              <a:rPr lang="en" sz="2100">
                <a:latin typeface="Source Sans Pro"/>
                <a:ea typeface="Source Sans Pro"/>
                <a:cs typeface="Source Sans Pro"/>
                <a:sym typeface="Source Sans Pro"/>
              </a:rPr>
              <a:t>Here, we configure suricata to let it use suricata-update rules by default</a:t>
            </a:r>
            <a:endParaRPr sz="2100">
              <a:latin typeface="Source Sans Pro"/>
              <a:ea typeface="Source Sans Pro"/>
              <a:cs typeface="Source Sans Pro"/>
              <a:sym typeface="Source Sans Pro"/>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9" name="Shape 469"/>
        <p:cNvGrpSpPr/>
        <p:nvPr/>
      </p:nvGrpSpPr>
      <p:grpSpPr>
        <a:xfrm>
          <a:off x="0" y="0"/>
          <a:ext cx="0" cy="0"/>
          <a:chOff x="0" y="0"/>
          <a:chExt cx="0" cy="0"/>
        </a:xfrm>
      </p:grpSpPr>
      <p:sp>
        <p:nvSpPr>
          <p:cNvPr id="470" name="Google Shape;470;g4b18b5ed9d_1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4b18b5ed9d_1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5" name="Shape 475"/>
        <p:cNvGrpSpPr/>
        <p:nvPr/>
      </p:nvGrpSpPr>
      <p:grpSpPr>
        <a:xfrm>
          <a:off x="0" y="0"/>
          <a:ext cx="0" cy="0"/>
          <a:chOff x="0" y="0"/>
          <a:chExt cx="0" cy="0"/>
        </a:xfrm>
      </p:grpSpPr>
      <p:sp>
        <p:nvSpPr>
          <p:cNvPr id="476" name="Google Shape;476;g4b18b5ed9d_1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4b18b5ed9d_1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1" name="Shape 481"/>
        <p:cNvGrpSpPr/>
        <p:nvPr/>
      </p:nvGrpSpPr>
      <p:grpSpPr>
        <a:xfrm>
          <a:off x="0" y="0"/>
          <a:ext cx="0" cy="0"/>
          <a:chOff x="0" y="0"/>
          <a:chExt cx="0" cy="0"/>
        </a:xfrm>
      </p:grpSpPr>
      <p:sp>
        <p:nvSpPr>
          <p:cNvPr id="482" name="Google Shape;482;g5d253cbcb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3" name="Google Shape;483;g5d253cbcb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3d99626d13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d99626d13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d99626d13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d99626d13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3d99626d13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d99626d1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152400" marR="152400" rtl="0" algn="l">
              <a:lnSpc>
                <a:spcPct val="145000"/>
              </a:lnSpc>
              <a:spcBef>
                <a:spcPts val="0"/>
              </a:spcBef>
              <a:spcAft>
                <a:spcPts val="0"/>
              </a:spcAft>
              <a:buClr>
                <a:schemeClr val="dk1"/>
              </a:buClr>
              <a:buSzPts val="1100"/>
              <a:buFont typeface="Arial"/>
              <a:buNone/>
            </a:pPr>
            <a:r>
              <a:rPr lang="en" sz="1000">
                <a:solidFill>
                  <a:srgbClr val="24292E"/>
                </a:solidFill>
                <a:highlight>
                  <a:srgbClr val="F6F8FA"/>
                </a:highlight>
                <a:latin typeface="Verdana"/>
                <a:ea typeface="Verdana"/>
                <a:cs typeface="Verdana"/>
                <a:sym typeface="Verdana"/>
              </a:rPr>
              <a:t>1.2.3.4                                                Match on 1.2.3.4</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!1.2.3.4                                               Matches all IP addresses except 1.2.3.4</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![1.2.3.4, 5.6.7.8]                                    Matches all IP addresses except 1.2.3.4 and 5.6.7.8</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[192.168.1.100/24, ![192.168.1.102, 192.168.1.103]]    Match the range of 192.168.1.100/24 without 192.168.1.102 and 192.168.1.103</a:t>
            </a:r>
            <a:br>
              <a:rPr lang="en" sz="1000">
                <a:solidFill>
                  <a:srgbClr val="24292E"/>
                </a:solidFill>
                <a:highlight>
                  <a:srgbClr val="F6F8FA"/>
                </a:highlight>
                <a:latin typeface="Verdana"/>
                <a:ea typeface="Verdana"/>
                <a:cs typeface="Verdana"/>
                <a:sym typeface="Verdana"/>
              </a:rPr>
            </a:br>
            <a:r>
              <a:rPr lang="en" sz="1000">
                <a:solidFill>
                  <a:srgbClr val="24292E"/>
                </a:solidFill>
                <a:highlight>
                  <a:srgbClr val="F6F8FA"/>
                </a:highlight>
                <a:latin typeface="Verdana"/>
                <a:ea typeface="Verdana"/>
                <a:cs typeface="Verdana"/>
                <a:sym typeface="Verdana"/>
              </a:rPr>
              <a:t>$HOME_NET                                              Matches the variable set in your yaml</a:t>
            </a:r>
            <a:endParaRPr sz="1000">
              <a:solidFill>
                <a:srgbClr val="24292E"/>
              </a:solidFill>
              <a:highlight>
                <a:srgbClr val="F6F8FA"/>
              </a:highlight>
              <a:latin typeface="Verdana"/>
              <a:ea typeface="Verdana"/>
              <a:cs typeface="Verdana"/>
              <a:sym typeface="Verdana"/>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rgbClr val="292C34"/>
        </a:solidFill>
      </p:bgPr>
    </p:bg>
    <p:spTree>
      <p:nvGrpSpPr>
        <p:cNvPr id="11" name="Shape 11"/>
        <p:cNvGrpSpPr/>
        <p:nvPr/>
      </p:nvGrpSpPr>
      <p:grpSpPr>
        <a:xfrm>
          <a:off x="0" y="0"/>
          <a:ext cx="0" cy="0"/>
          <a:chOff x="0" y="0"/>
          <a:chExt cx="0" cy="0"/>
        </a:xfrm>
      </p:grpSpPr>
      <p:sp>
        <p:nvSpPr>
          <p:cNvPr id="12" name="Google Shape;12;p2"/>
          <p:cNvSpPr txBox="1"/>
          <p:nvPr>
            <p:ph type="ctrTitle"/>
          </p:nvPr>
        </p:nvSpPr>
        <p:spPr>
          <a:xfrm>
            <a:off x="1143000" y="983773"/>
            <a:ext cx="6858000" cy="893700"/>
          </a:xfrm>
          <a:prstGeom prst="rect">
            <a:avLst/>
          </a:prstGeom>
          <a:noFill/>
          <a:ln>
            <a:noFill/>
          </a:ln>
        </p:spPr>
        <p:txBody>
          <a:bodyPr anchorCtr="0" anchor="b" bIns="91425" lIns="91425" spcFirstLastPara="1" rIns="91425" wrap="square" tIns="91425">
            <a:noAutofit/>
          </a:bodyPr>
          <a:lstStyle>
            <a:lvl1pPr lvl="0" marR="0" rtl="0" algn="ctr">
              <a:lnSpc>
                <a:spcPct val="90000"/>
              </a:lnSpc>
              <a:spcBef>
                <a:spcPts val="0"/>
              </a:spcBef>
              <a:spcAft>
                <a:spcPts val="0"/>
              </a:spcAft>
              <a:buClr>
                <a:srgbClr val="F7C359"/>
              </a:buClr>
              <a:buSzPts val="4800"/>
              <a:buFont typeface="Roboto"/>
              <a:buNone/>
              <a:defRPr i="0" sz="4800" u="none" cap="none" strike="noStrike">
                <a:solidFill>
                  <a:srgbClr val="F7C359"/>
                </a:solidFill>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13" name="Google Shape;13;p2"/>
          <p:cNvSpPr txBox="1"/>
          <p:nvPr>
            <p:ph idx="1" type="subTitle"/>
          </p:nvPr>
        </p:nvSpPr>
        <p:spPr>
          <a:xfrm>
            <a:off x="1143000" y="1877478"/>
            <a:ext cx="6858000" cy="1241700"/>
          </a:xfrm>
          <a:prstGeom prst="rect">
            <a:avLst/>
          </a:prstGeom>
          <a:noFill/>
          <a:ln>
            <a:noFill/>
          </a:ln>
        </p:spPr>
        <p:txBody>
          <a:bodyPr anchorCtr="0" anchor="t" bIns="91425" lIns="91425" spcFirstLastPara="1" rIns="91425" wrap="square" tIns="91425">
            <a:noAutofit/>
          </a:bodyPr>
          <a:lstStyle>
            <a:lvl1pPr lvl="0" marR="0" rtl="0" algn="ctr">
              <a:lnSpc>
                <a:spcPct val="90000"/>
              </a:lnSpc>
              <a:spcBef>
                <a:spcPts val="800"/>
              </a:spcBef>
              <a:spcAft>
                <a:spcPts val="0"/>
              </a:spcAft>
              <a:buSzPts val="3000"/>
              <a:buNone/>
              <a:defRPr i="0" sz="3000" u="none" cap="none" strike="noStrike"/>
            </a:lvl1pPr>
            <a:lvl2pPr lvl="1" marR="0" rtl="0" algn="ctr">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2pPr>
            <a:lvl3pPr lvl="2"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Source Sans Pro"/>
                <a:ea typeface="Source Sans Pro"/>
                <a:cs typeface="Source Sans Pro"/>
                <a:sym typeface="Source Sans Pro"/>
              </a:defRPr>
            </a:lvl3pPr>
            <a:lvl4pPr lvl="3"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Source Sans Pro"/>
                <a:ea typeface="Source Sans Pro"/>
                <a:cs typeface="Source Sans Pro"/>
                <a:sym typeface="Source Sans Pro"/>
              </a:defRPr>
            </a:lvl4pPr>
            <a:lvl5pPr lvl="4"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Source Sans Pro"/>
                <a:ea typeface="Source Sans Pro"/>
                <a:cs typeface="Source Sans Pro"/>
                <a:sym typeface="Source Sans Pro"/>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1" name="Shape 51"/>
        <p:cNvGrpSpPr/>
        <p:nvPr/>
      </p:nvGrpSpPr>
      <p:grpSpPr>
        <a:xfrm>
          <a:off x="0" y="0"/>
          <a:ext cx="0" cy="0"/>
          <a:chOff x="0" y="0"/>
          <a:chExt cx="0" cy="0"/>
        </a:xfrm>
      </p:grpSpPr>
      <p:sp>
        <p:nvSpPr>
          <p:cNvPr id="52" name="Google Shape;52;p12"/>
          <p:cNvSpPr txBox="1"/>
          <p:nvPr>
            <p:ph type="title"/>
          </p:nvPr>
        </p:nvSpPr>
        <p:spPr>
          <a:xfrm>
            <a:off x="628650" y="31042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SzPts val="3600"/>
              <a:buFont typeface="Roboto Light"/>
              <a:buNone/>
              <a:defRPr i="0" sz="3600" u="none" cap="none" strike="noStrik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53" name="Google Shape;53;p12"/>
          <p:cNvSpPr txBox="1"/>
          <p:nvPr>
            <p:ph idx="1" type="body"/>
          </p:nvPr>
        </p:nvSpPr>
        <p:spPr>
          <a:xfrm>
            <a:off x="628650" y="1100054"/>
            <a:ext cx="7886700" cy="26775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90000"/>
              </a:lnSpc>
              <a:spcBef>
                <a:spcPts val="800"/>
              </a:spcBef>
              <a:spcAft>
                <a:spcPts val="0"/>
              </a:spcAft>
              <a:buSzPts val="3000"/>
              <a:buChar char="•"/>
              <a:defRPr i="0" sz="3000" u="none" cap="none" strike="noStrike"/>
            </a:lvl1pPr>
            <a:lvl2pPr indent="-381000" lvl="1" marL="914400" marR="0" rtl="0" algn="l">
              <a:lnSpc>
                <a:spcPct val="90000"/>
              </a:lnSpc>
              <a:spcBef>
                <a:spcPts val="400"/>
              </a:spcBef>
              <a:spcAft>
                <a:spcPts val="0"/>
              </a:spcAft>
              <a:buSzPts val="2400"/>
              <a:buChar char="•"/>
              <a:defRPr i="0" u="none" cap="none" strike="noStrike"/>
            </a:lvl2pPr>
            <a:lvl3pPr indent="-342900" lvl="2" marL="1371600" marR="0" rtl="0" algn="l">
              <a:lnSpc>
                <a:spcPct val="90000"/>
              </a:lnSpc>
              <a:spcBef>
                <a:spcPts val="400"/>
              </a:spcBef>
              <a:spcAft>
                <a:spcPts val="0"/>
              </a:spcAft>
              <a:buSzPts val="1800"/>
              <a:buChar char="•"/>
              <a:defRPr i="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54" name="Shape 54"/>
        <p:cNvGrpSpPr/>
        <p:nvPr/>
      </p:nvGrpSpPr>
      <p:grpSpPr>
        <a:xfrm>
          <a:off x="0" y="0"/>
          <a:ext cx="0" cy="0"/>
          <a:chOff x="0" y="0"/>
          <a:chExt cx="0" cy="0"/>
        </a:xfrm>
      </p:grpSpPr>
      <p:sp>
        <p:nvSpPr>
          <p:cNvPr id="55" name="Google Shape;55;p13"/>
          <p:cNvSpPr txBox="1"/>
          <p:nvPr>
            <p:ph type="title"/>
          </p:nvPr>
        </p:nvSpPr>
        <p:spPr>
          <a:xfrm>
            <a:off x="628650" y="48667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SzPts val="3600"/>
              <a:buFont typeface="Roboto Light"/>
              <a:buNone/>
              <a:defRPr i="0" sz="3600" u="none" cap="none" strike="noStrik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56" name="Google Shape;56;p13"/>
          <p:cNvSpPr txBox="1"/>
          <p:nvPr>
            <p:ph idx="1" type="body"/>
          </p:nvPr>
        </p:nvSpPr>
        <p:spPr>
          <a:xfrm>
            <a:off x="628650" y="1369219"/>
            <a:ext cx="3886200" cy="32634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SzPts val="2100"/>
              <a:buChar char="•"/>
              <a:defRPr i="0" sz="2100" u="none" cap="none" strike="noStrike"/>
            </a:lvl1pPr>
            <a:lvl2pPr indent="-342900" lvl="1" marL="914400" marR="0" rtl="0" algn="l">
              <a:lnSpc>
                <a:spcPct val="90000"/>
              </a:lnSpc>
              <a:spcBef>
                <a:spcPts val="400"/>
              </a:spcBef>
              <a:spcAft>
                <a:spcPts val="0"/>
              </a:spcAft>
              <a:buSzPts val="1800"/>
              <a:buChar char="•"/>
              <a:defRPr i="0" sz="1800" u="none" cap="none" strike="noStrike"/>
            </a:lvl2pPr>
            <a:lvl3pPr indent="-323850" lvl="2" marL="1371600" marR="0" rtl="0" algn="l">
              <a:lnSpc>
                <a:spcPct val="90000"/>
              </a:lnSpc>
              <a:spcBef>
                <a:spcPts val="400"/>
              </a:spcBef>
              <a:spcAft>
                <a:spcPts val="0"/>
              </a:spcAft>
              <a:buSzPts val="1500"/>
              <a:buChar char="•"/>
              <a:defRPr i="0" sz="150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
        <p:nvSpPr>
          <p:cNvPr id="57" name="Google Shape;57;p13"/>
          <p:cNvSpPr txBox="1"/>
          <p:nvPr>
            <p:ph idx="2" type="body"/>
          </p:nvPr>
        </p:nvSpPr>
        <p:spPr>
          <a:xfrm>
            <a:off x="4629150" y="1369219"/>
            <a:ext cx="3886200" cy="32634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SzPts val="2100"/>
              <a:buChar char="•"/>
              <a:defRPr i="0" sz="2100" u="none" cap="none" strike="noStrike"/>
            </a:lvl1pPr>
            <a:lvl2pPr indent="-342900" lvl="1" marL="914400" marR="0" rtl="0" algn="l">
              <a:lnSpc>
                <a:spcPct val="90000"/>
              </a:lnSpc>
              <a:spcBef>
                <a:spcPts val="400"/>
              </a:spcBef>
              <a:spcAft>
                <a:spcPts val="0"/>
              </a:spcAft>
              <a:buSzPts val="1800"/>
              <a:buChar char="•"/>
              <a:defRPr i="0" sz="1800" u="none" cap="none" strike="noStrike"/>
            </a:lvl2pPr>
            <a:lvl3pPr indent="-323850" lvl="2" marL="1371600" marR="0" rtl="0" algn="l">
              <a:lnSpc>
                <a:spcPct val="90000"/>
              </a:lnSpc>
              <a:spcBef>
                <a:spcPts val="400"/>
              </a:spcBef>
              <a:spcAft>
                <a:spcPts val="0"/>
              </a:spcAft>
              <a:buSzPts val="1500"/>
              <a:buChar char="•"/>
              <a:defRPr i="0" sz="150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8" name="Shape 58"/>
        <p:cNvGrpSpPr/>
        <p:nvPr/>
      </p:nvGrpSpPr>
      <p:grpSpPr>
        <a:xfrm>
          <a:off x="0" y="0"/>
          <a:ext cx="0" cy="0"/>
          <a:chOff x="0" y="0"/>
          <a:chExt cx="0" cy="0"/>
        </a:xfrm>
      </p:grpSpPr>
      <p:sp>
        <p:nvSpPr>
          <p:cNvPr id="59" name="Google Shape;59;p14"/>
          <p:cNvSpPr txBox="1"/>
          <p:nvPr>
            <p:ph type="title"/>
          </p:nvPr>
        </p:nvSpPr>
        <p:spPr>
          <a:xfrm>
            <a:off x="629841" y="273844"/>
            <a:ext cx="7886700" cy="994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EFEFEF"/>
              </a:buClr>
              <a:buSzPts val="3000"/>
              <a:buFont typeface="Open Sans"/>
              <a:buNone/>
              <a:defRPr b="0" i="0" sz="3000" u="none" cap="none" strike="noStrike">
                <a:solidFill>
                  <a:srgbClr val="EFEFEF"/>
                </a:solidFill>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60" name="Google Shape;60;p14"/>
          <p:cNvSpPr txBox="1"/>
          <p:nvPr>
            <p:ph idx="1" type="body"/>
          </p:nvPr>
        </p:nvSpPr>
        <p:spPr>
          <a:xfrm>
            <a:off x="629841" y="1260872"/>
            <a:ext cx="3868500" cy="6180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800"/>
              </a:spcBef>
              <a:spcAft>
                <a:spcPts val="0"/>
              </a:spcAft>
              <a:buClr>
                <a:srgbClr val="EFEFEF"/>
              </a:buClr>
              <a:buSzPts val="1800"/>
              <a:buFont typeface="Arial"/>
              <a:buNone/>
              <a:defRPr b="1" i="0" sz="1800" u="none" cap="none" strike="noStrike">
                <a:solidFill>
                  <a:srgbClr val="EFEFEF"/>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EFEFEF"/>
              </a:buClr>
              <a:buSzPts val="1500"/>
              <a:buFont typeface="Arial"/>
              <a:buNone/>
              <a:defRPr b="1" i="0" sz="1500" u="none" cap="none" strike="noStrike">
                <a:solidFill>
                  <a:srgbClr val="EFEFEF"/>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EFEFEF"/>
              </a:buClr>
              <a:buSzPts val="1400"/>
              <a:buFont typeface="Arial"/>
              <a:buNone/>
              <a:defRPr b="1" i="0" sz="1400" u="none" cap="none" strike="noStrike">
                <a:solidFill>
                  <a:srgbClr val="EFEFEF"/>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6pPr>
            <a:lvl7pPr indent="-228600" lvl="6" marL="32004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7pPr>
            <a:lvl8pPr indent="-228600" lvl="7" marL="36576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8pPr>
            <a:lvl9pPr indent="-228600" lvl="8" marL="4114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9pPr>
          </a:lstStyle>
          <a:p/>
        </p:txBody>
      </p:sp>
      <p:sp>
        <p:nvSpPr>
          <p:cNvPr id="61" name="Google Shape;61;p14"/>
          <p:cNvSpPr txBox="1"/>
          <p:nvPr>
            <p:ph idx="2" type="body"/>
          </p:nvPr>
        </p:nvSpPr>
        <p:spPr>
          <a:xfrm>
            <a:off x="629841" y="1878806"/>
            <a:ext cx="3868500" cy="27633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Clr>
                <a:srgbClr val="EFEFEF"/>
              </a:buClr>
              <a:buSzPts val="2100"/>
              <a:buFont typeface="Arial"/>
              <a:buChar char="•"/>
              <a:defRPr b="0" i="0" sz="2100" u="none" cap="none" strike="noStrike">
                <a:solidFill>
                  <a:srgbClr val="EFEFEF"/>
                </a:solidFill>
                <a:latin typeface="Source Sans Pro"/>
                <a:ea typeface="Source Sans Pro"/>
                <a:cs typeface="Source Sans Pro"/>
                <a:sym typeface="Source Sans Pro"/>
              </a:defRPr>
            </a:lvl1pPr>
            <a:lvl2pPr indent="-342900" lvl="1" marL="914400" marR="0" rtl="0" algn="l">
              <a:lnSpc>
                <a:spcPct val="90000"/>
              </a:lnSpc>
              <a:spcBef>
                <a:spcPts val="400"/>
              </a:spcBef>
              <a:spcAft>
                <a:spcPts val="0"/>
              </a:spcAft>
              <a:buClr>
                <a:srgbClr val="EFEFEF"/>
              </a:buClr>
              <a:buSzPts val="1800"/>
              <a:buFont typeface="Arial"/>
              <a:buChar char="•"/>
              <a:defRPr b="0" i="0" sz="1800" u="none" cap="none" strike="noStrike">
                <a:solidFill>
                  <a:srgbClr val="EFEFEF"/>
                </a:solidFill>
                <a:latin typeface="Source Sans Pro"/>
                <a:ea typeface="Source Sans Pro"/>
                <a:cs typeface="Source Sans Pro"/>
                <a:sym typeface="Source Sans Pro"/>
              </a:defRPr>
            </a:lvl2pPr>
            <a:lvl3pPr indent="-323850" lvl="2" marL="1371600" marR="0" rtl="0" algn="l">
              <a:lnSpc>
                <a:spcPct val="90000"/>
              </a:lnSpc>
              <a:spcBef>
                <a:spcPts val="400"/>
              </a:spcBef>
              <a:spcAft>
                <a:spcPts val="0"/>
              </a:spcAft>
              <a:buClr>
                <a:srgbClr val="EFEFEF"/>
              </a:buClr>
              <a:buSzPts val="1500"/>
              <a:buFont typeface="Arial"/>
              <a:buChar char="•"/>
              <a:defRPr b="0" i="0" sz="1500" u="none" cap="none" strike="noStrike">
                <a:solidFill>
                  <a:srgbClr val="EFEFEF"/>
                </a:solidFill>
                <a:latin typeface="Source Sans Pro"/>
                <a:ea typeface="Source Sans Pro"/>
                <a:cs typeface="Source Sans Pro"/>
                <a:sym typeface="Source Sans Pro"/>
              </a:defRPr>
            </a:lvl3pPr>
            <a:lvl4pPr indent="-317500" lvl="3" marL="1828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4pPr>
            <a:lvl5pPr indent="-317500" lvl="4" marL="22860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5pPr>
            <a:lvl6pPr indent="-317500" lvl="5" marL="27432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6pPr>
            <a:lvl7pPr indent="-317500" lvl="6" marL="32004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7pPr>
            <a:lvl8pPr indent="-317500" lvl="7" marL="36576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8pPr>
            <a:lvl9pPr indent="-317500" lvl="8" marL="4114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9pPr>
          </a:lstStyle>
          <a:p/>
        </p:txBody>
      </p:sp>
      <p:sp>
        <p:nvSpPr>
          <p:cNvPr id="62" name="Google Shape;62;p14"/>
          <p:cNvSpPr txBox="1"/>
          <p:nvPr>
            <p:ph idx="3" type="body"/>
          </p:nvPr>
        </p:nvSpPr>
        <p:spPr>
          <a:xfrm>
            <a:off x="4629150" y="1260872"/>
            <a:ext cx="3887400" cy="6180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800"/>
              </a:spcBef>
              <a:spcAft>
                <a:spcPts val="0"/>
              </a:spcAft>
              <a:buClr>
                <a:srgbClr val="EFEFEF"/>
              </a:buClr>
              <a:buSzPts val="1800"/>
              <a:buFont typeface="Arial"/>
              <a:buNone/>
              <a:defRPr b="1" i="0" sz="1800" u="none" cap="none" strike="noStrike">
                <a:solidFill>
                  <a:srgbClr val="EFEFEF"/>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EFEFEF"/>
              </a:buClr>
              <a:buSzPts val="1500"/>
              <a:buFont typeface="Arial"/>
              <a:buNone/>
              <a:defRPr b="1" i="0" sz="1500" u="none" cap="none" strike="noStrike">
                <a:solidFill>
                  <a:srgbClr val="EFEFEF"/>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EFEFEF"/>
              </a:buClr>
              <a:buSzPts val="1400"/>
              <a:buFont typeface="Arial"/>
              <a:buNone/>
              <a:defRPr b="1" i="0" sz="1400" u="none" cap="none" strike="noStrike">
                <a:solidFill>
                  <a:srgbClr val="EFEFEF"/>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6pPr>
            <a:lvl7pPr indent="-228600" lvl="6" marL="32004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7pPr>
            <a:lvl8pPr indent="-228600" lvl="7" marL="36576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8pPr>
            <a:lvl9pPr indent="-228600" lvl="8" marL="4114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9pPr>
          </a:lstStyle>
          <a:p/>
        </p:txBody>
      </p:sp>
      <p:sp>
        <p:nvSpPr>
          <p:cNvPr id="63" name="Google Shape;63;p14"/>
          <p:cNvSpPr txBox="1"/>
          <p:nvPr>
            <p:ph idx="4" type="body"/>
          </p:nvPr>
        </p:nvSpPr>
        <p:spPr>
          <a:xfrm>
            <a:off x="4629150" y="1878806"/>
            <a:ext cx="3887400" cy="27633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Clr>
                <a:srgbClr val="EFEFEF"/>
              </a:buClr>
              <a:buSzPts val="2100"/>
              <a:buFont typeface="Arial"/>
              <a:buChar char="•"/>
              <a:defRPr b="0" i="0" sz="2100" u="none" cap="none" strike="noStrike">
                <a:solidFill>
                  <a:srgbClr val="EFEFEF"/>
                </a:solidFill>
                <a:latin typeface="Source Sans Pro"/>
                <a:ea typeface="Source Sans Pro"/>
                <a:cs typeface="Source Sans Pro"/>
                <a:sym typeface="Source Sans Pro"/>
              </a:defRPr>
            </a:lvl1pPr>
            <a:lvl2pPr indent="-342900" lvl="1" marL="914400" marR="0" rtl="0" algn="l">
              <a:lnSpc>
                <a:spcPct val="90000"/>
              </a:lnSpc>
              <a:spcBef>
                <a:spcPts val="400"/>
              </a:spcBef>
              <a:spcAft>
                <a:spcPts val="0"/>
              </a:spcAft>
              <a:buClr>
                <a:srgbClr val="EFEFEF"/>
              </a:buClr>
              <a:buSzPts val="1800"/>
              <a:buFont typeface="Arial"/>
              <a:buChar char="•"/>
              <a:defRPr b="0" i="0" sz="1800" u="none" cap="none" strike="noStrike">
                <a:solidFill>
                  <a:srgbClr val="EFEFEF"/>
                </a:solidFill>
                <a:latin typeface="Source Sans Pro"/>
                <a:ea typeface="Source Sans Pro"/>
                <a:cs typeface="Source Sans Pro"/>
                <a:sym typeface="Source Sans Pro"/>
              </a:defRPr>
            </a:lvl2pPr>
            <a:lvl3pPr indent="-323850" lvl="2" marL="1371600" marR="0" rtl="0" algn="l">
              <a:lnSpc>
                <a:spcPct val="90000"/>
              </a:lnSpc>
              <a:spcBef>
                <a:spcPts val="400"/>
              </a:spcBef>
              <a:spcAft>
                <a:spcPts val="0"/>
              </a:spcAft>
              <a:buClr>
                <a:srgbClr val="EFEFEF"/>
              </a:buClr>
              <a:buSzPts val="1500"/>
              <a:buFont typeface="Arial"/>
              <a:buChar char="•"/>
              <a:defRPr b="0" i="0" sz="1500" u="none" cap="none" strike="noStrike">
                <a:solidFill>
                  <a:srgbClr val="EFEFEF"/>
                </a:solidFill>
                <a:latin typeface="Source Sans Pro"/>
                <a:ea typeface="Source Sans Pro"/>
                <a:cs typeface="Source Sans Pro"/>
                <a:sym typeface="Source Sans Pro"/>
              </a:defRPr>
            </a:lvl3pPr>
            <a:lvl4pPr indent="-317500" lvl="3" marL="1828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4pPr>
            <a:lvl5pPr indent="-317500" lvl="4" marL="22860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5pPr>
            <a:lvl6pPr indent="-317500" lvl="5" marL="27432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6pPr>
            <a:lvl7pPr indent="-317500" lvl="6" marL="32004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7pPr>
            <a:lvl8pPr indent="-317500" lvl="7" marL="36576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8pPr>
            <a:lvl9pPr indent="-317500" lvl="8" marL="4114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4" name="Shape 6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5" name="Shape 65"/>
        <p:cNvGrpSpPr/>
        <p:nvPr/>
      </p:nvGrpSpPr>
      <p:grpSpPr>
        <a:xfrm>
          <a:off x="0" y="0"/>
          <a:ext cx="0" cy="0"/>
          <a:chOff x="0" y="0"/>
          <a:chExt cx="0" cy="0"/>
        </a:xfrm>
      </p:grpSpPr>
      <p:sp>
        <p:nvSpPr>
          <p:cNvPr id="66" name="Google Shape;66;p16"/>
          <p:cNvSpPr txBox="1"/>
          <p:nvPr>
            <p:ph type="title"/>
          </p:nvPr>
        </p:nvSpPr>
        <p:spPr>
          <a:xfrm>
            <a:off x="629841" y="342900"/>
            <a:ext cx="2949000" cy="12003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400"/>
              <a:buFont typeface="Roboto"/>
              <a:buNone/>
              <a:defRPr i="0" sz="2400" u="none" cap="none" strike="noStrike">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67" name="Google Shape;67;p16"/>
          <p:cNvSpPr txBox="1"/>
          <p:nvPr>
            <p:ph idx="1" type="body"/>
          </p:nvPr>
        </p:nvSpPr>
        <p:spPr>
          <a:xfrm>
            <a:off x="3887391" y="740569"/>
            <a:ext cx="4629300" cy="3655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800"/>
              </a:spcBef>
              <a:spcAft>
                <a:spcPts val="0"/>
              </a:spcAft>
              <a:buSzPts val="2400"/>
              <a:buFont typeface="Arial"/>
              <a:buChar char="•"/>
              <a:defRPr b="0" i="0" sz="2400" u="none" cap="none" strike="noStrike">
                <a:latin typeface="Source Sans Pro"/>
                <a:ea typeface="Source Sans Pro"/>
                <a:cs typeface="Source Sans Pro"/>
                <a:sym typeface="Source Sans Pro"/>
              </a:defRPr>
            </a:lvl1pPr>
            <a:lvl2pPr indent="-361950" lvl="1" marL="914400" marR="0" rtl="0" algn="l">
              <a:lnSpc>
                <a:spcPct val="90000"/>
              </a:lnSpc>
              <a:spcBef>
                <a:spcPts val="400"/>
              </a:spcBef>
              <a:spcAft>
                <a:spcPts val="0"/>
              </a:spcAft>
              <a:buSzPts val="2100"/>
              <a:buFont typeface="Arial"/>
              <a:buChar char="•"/>
              <a:defRPr b="0" i="0" sz="2100" u="none" cap="none" strike="noStrike">
                <a:latin typeface="Source Sans Pro"/>
                <a:ea typeface="Source Sans Pro"/>
                <a:cs typeface="Source Sans Pro"/>
                <a:sym typeface="Source Sans Pro"/>
              </a:defRPr>
            </a:lvl2pPr>
            <a:lvl3pPr indent="-342900" lvl="2" marL="1371600" marR="0" rtl="0" algn="l">
              <a:lnSpc>
                <a:spcPct val="90000"/>
              </a:lnSpc>
              <a:spcBef>
                <a:spcPts val="400"/>
              </a:spcBef>
              <a:spcAft>
                <a:spcPts val="0"/>
              </a:spcAft>
              <a:buSzPts val="1800"/>
              <a:buFont typeface="Arial"/>
              <a:buChar char="•"/>
              <a:defRPr b="0" i="0" sz="1800" u="none" cap="none" strike="noStrike">
                <a:latin typeface="Source Sans Pro"/>
                <a:ea typeface="Source Sans Pro"/>
                <a:cs typeface="Source Sans Pro"/>
                <a:sym typeface="Source Sans Pro"/>
              </a:defRPr>
            </a:lvl3pPr>
            <a:lvl4pPr indent="-323850" lvl="3" marL="1828800" marR="0" rtl="0" algn="l">
              <a:lnSpc>
                <a:spcPct val="90000"/>
              </a:lnSpc>
              <a:spcBef>
                <a:spcPts val="400"/>
              </a:spcBef>
              <a:spcAft>
                <a:spcPts val="0"/>
              </a:spcAft>
              <a:buSzPts val="1500"/>
              <a:buFont typeface="Arial"/>
              <a:buChar char="•"/>
              <a:defRPr b="0" i="0" sz="1500" u="none" cap="none" strike="noStrike">
                <a:latin typeface="Source Sans Pro"/>
                <a:ea typeface="Source Sans Pro"/>
                <a:cs typeface="Source Sans Pro"/>
                <a:sym typeface="Source Sans Pro"/>
              </a:defRPr>
            </a:lvl4pPr>
            <a:lvl5pPr indent="-323850" lvl="4" marL="2286000" marR="0" rtl="0" algn="l">
              <a:lnSpc>
                <a:spcPct val="90000"/>
              </a:lnSpc>
              <a:spcBef>
                <a:spcPts val="400"/>
              </a:spcBef>
              <a:spcAft>
                <a:spcPts val="0"/>
              </a:spcAft>
              <a:buSzPts val="1500"/>
              <a:buFont typeface="Arial"/>
              <a:buChar char="•"/>
              <a:defRPr b="0" i="0" sz="1500" u="none" cap="none" strike="noStrike">
                <a:latin typeface="Source Sans Pro"/>
                <a:ea typeface="Source Sans Pro"/>
                <a:cs typeface="Source Sans Pro"/>
                <a:sym typeface="Source Sans Pro"/>
              </a:defRPr>
            </a:lvl5pPr>
            <a:lvl6pPr indent="-323850" lvl="5" marL="27432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6pPr>
            <a:lvl7pPr indent="-323850" lvl="6" marL="32004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7pPr>
            <a:lvl8pPr indent="-323850" lvl="7" marL="36576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8pPr>
            <a:lvl9pPr indent="-323850" lvl="8" marL="41148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9pPr>
          </a:lstStyle>
          <a:p/>
        </p:txBody>
      </p:sp>
      <p:sp>
        <p:nvSpPr>
          <p:cNvPr id="68" name="Google Shape;68;p16"/>
          <p:cNvSpPr txBox="1"/>
          <p:nvPr>
            <p:ph idx="2" type="body"/>
          </p:nvPr>
        </p:nvSpPr>
        <p:spPr>
          <a:xfrm>
            <a:off x="629841" y="1543050"/>
            <a:ext cx="2949000" cy="2858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SzPts val="1200"/>
              <a:buFont typeface="Arial"/>
              <a:buNone/>
              <a:defRPr b="0" i="0" sz="1200" u="none" cap="none" strike="noStrike">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SzPts val="1100"/>
              <a:buFont typeface="Arial"/>
              <a:buNone/>
              <a:defRPr b="0" i="0" sz="1100" u="none" cap="none" strike="noStrike">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SzPts val="900"/>
              <a:buFont typeface="Arial"/>
              <a:buNone/>
              <a:defRPr b="0" i="0" sz="900" u="none" cap="none" strike="noStrike">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6pPr>
            <a:lvl7pPr indent="-228600" lvl="6" marL="32004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7pPr>
            <a:lvl8pPr indent="-228600" lvl="7" marL="36576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8pPr>
            <a:lvl9pPr indent="-228600" lvl="8" marL="41148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9" name="Shape 69"/>
        <p:cNvGrpSpPr/>
        <p:nvPr/>
      </p:nvGrpSpPr>
      <p:grpSpPr>
        <a:xfrm>
          <a:off x="0" y="0"/>
          <a:ext cx="0" cy="0"/>
          <a:chOff x="0" y="0"/>
          <a:chExt cx="0" cy="0"/>
        </a:xfrm>
      </p:grpSpPr>
      <p:sp>
        <p:nvSpPr>
          <p:cNvPr id="70" name="Google Shape;70;p17"/>
          <p:cNvSpPr txBox="1"/>
          <p:nvPr>
            <p:ph type="title"/>
          </p:nvPr>
        </p:nvSpPr>
        <p:spPr>
          <a:xfrm>
            <a:off x="629841" y="342900"/>
            <a:ext cx="2949000" cy="12003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400"/>
              <a:buFont typeface="Open Sans"/>
              <a:buNone/>
              <a:defRPr b="0" i="0" sz="2400" u="none" cap="none" strike="noStrike">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71" name="Google Shape;71;p17"/>
          <p:cNvSpPr/>
          <p:nvPr>
            <p:ph idx="2" type="pic"/>
          </p:nvPr>
        </p:nvSpPr>
        <p:spPr>
          <a:xfrm>
            <a:off x="3887391" y="740569"/>
            <a:ext cx="4629300" cy="36552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800"/>
              </a:spcBef>
              <a:spcAft>
                <a:spcPts val="0"/>
              </a:spcAft>
              <a:buClr>
                <a:srgbClr val="EFEFEF"/>
              </a:buClr>
              <a:buSzPts val="2400"/>
              <a:buFont typeface="Arial"/>
              <a:buNone/>
              <a:defRPr b="0" i="0" sz="2400" u="none" cap="none" strike="noStrike">
                <a:solidFill>
                  <a:srgbClr val="EFEFEF"/>
                </a:solidFill>
                <a:latin typeface="Source Sans Pro"/>
                <a:ea typeface="Source Sans Pro"/>
                <a:cs typeface="Source Sans Pro"/>
                <a:sym typeface="Source Sans Pro"/>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Source Sans Pro"/>
                <a:ea typeface="Source Sans Pro"/>
                <a:cs typeface="Source Sans Pro"/>
                <a:sym typeface="Source Sans Pro"/>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Source Sans Pro"/>
                <a:ea typeface="Source Sans Pro"/>
                <a:cs typeface="Source Sans Pro"/>
                <a:sym typeface="Source Sans Pro"/>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72" name="Google Shape;72;p17"/>
          <p:cNvSpPr txBox="1"/>
          <p:nvPr>
            <p:ph idx="1" type="body"/>
          </p:nvPr>
        </p:nvSpPr>
        <p:spPr>
          <a:xfrm>
            <a:off x="629841" y="1543050"/>
            <a:ext cx="2949000" cy="2858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SzPts val="1200"/>
              <a:buFont typeface="Arial"/>
              <a:buNone/>
              <a:defRPr b="0" i="0" sz="1200" u="none" cap="none" strike="noStrike">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SzPts val="1100"/>
              <a:buFont typeface="Arial"/>
              <a:buNone/>
              <a:defRPr b="0" i="0" sz="1100" u="none" cap="none" strike="noStrike">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SzPts val="900"/>
              <a:buFont typeface="Arial"/>
              <a:buNone/>
              <a:defRPr b="0" i="0" sz="900" u="none" cap="none" strike="noStrike">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6pPr>
            <a:lvl7pPr indent="-228600" lvl="6" marL="32004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7pPr>
            <a:lvl8pPr indent="-228600" lvl="7" marL="36576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8pPr>
            <a:lvl9pPr indent="-228600" lvl="8" marL="41148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9pPr>
          </a:lstStyle>
          <a:p/>
        </p:txBody>
      </p:sp>
      <p:sp>
        <p:nvSpPr>
          <p:cNvPr id="73" name="Google Shape;73;p17"/>
          <p:cNvSpPr txBox="1"/>
          <p:nvPr>
            <p:ph idx="11" type="ftr"/>
          </p:nvPr>
        </p:nvSpPr>
        <p:spPr>
          <a:xfrm>
            <a:off x="3028950" y="4767263"/>
            <a:ext cx="30861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000"/>
              <a:buFont typeface="Calibri"/>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74" name="Shape 74"/>
        <p:cNvGrpSpPr/>
        <p:nvPr/>
      </p:nvGrpSpPr>
      <p:grpSpPr>
        <a:xfrm>
          <a:off x="0" y="0"/>
          <a:ext cx="0" cy="0"/>
          <a:chOff x="0" y="0"/>
          <a:chExt cx="0" cy="0"/>
        </a:xfrm>
      </p:grpSpPr>
      <p:sp>
        <p:nvSpPr>
          <p:cNvPr id="75" name="Google Shape;75;p18"/>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dk1"/>
              </a:buClr>
              <a:buSzPts val="4500"/>
              <a:buNone/>
              <a:defRPr i="0" sz="4500" u="none" cap="none" strike="noStrike">
                <a:solidFill>
                  <a:schemeClr val="dk1"/>
                </a:solidFill>
              </a:defRPr>
            </a:lvl1pPr>
            <a:lvl2pPr lvl="1" rtl="0">
              <a:spcBef>
                <a:spcPts val="0"/>
              </a:spcBef>
              <a:spcAft>
                <a:spcPts val="0"/>
              </a:spcAft>
              <a:buSzPts val="1100"/>
              <a:buFont typeface="Arial"/>
              <a:buNone/>
              <a:defRPr sz="1400"/>
            </a:lvl2pPr>
            <a:lvl3pPr lvl="2" rtl="0">
              <a:spcBef>
                <a:spcPts val="0"/>
              </a:spcBef>
              <a:spcAft>
                <a:spcPts val="0"/>
              </a:spcAft>
              <a:buSzPts val="1100"/>
              <a:buFont typeface="Arial"/>
              <a:buNone/>
              <a:defRPr sz="1400"/>
            </a:lvl3pPr>
            <a:lvl4pPr lvl="3" rtl="0">
              <a:spcBef>
                <a:spcPts val="0"/>
              </a:spcBef>
              <a:spcAft>
                <a:spcPts val="0"/>
              </a:spcAft>
              <a:buSzPts val="1100"/>
              <a:buFont typeface="Arial"/>
              <a:buNone/>
              <a:defRPr sz="1400"/>
            </a:lvl4pPr>
            <a:lvl5pPr lvl="4" rtl="0">
              <a:spcBef>
                <a:spcPts val="0"/>
              </a:spcBef>
              <a:spcAft>
                <a:spcPts val="0"/>
              </a:spcAft>
              <a:buSzPts val="1100"/>
              <a:buFont typeface="Arial"/>
              <a:buNone/>
              <a:defRPr sz="1400"/>
            </a:lvl5pPr>
            <a:lvl6pPr lvl="5" rtl="0">
              <a:spcBef>
                <a:spcPts val="0"/>
              </a:spcBef>
              <a:spcAft>
                <a:spcPts val="0"/>
              </a:spcAft>
              <a:buSzPts val="1100"/>
              <a:buFont typeface="Arial"/>
              <a:buNone/>
              <a:defRPr sz="1400"/>
            </a:lvl6pPr>
            <a:lvl7pPr lvl="6" rtl="0">
              <a:spcBef>
                <a:spcPts val="0"/>
              </a:spcBef>
              <a:spcAft>
                <a:spcPts val="0"/>
              </a:spcAft>
              <a:buSzPts val="1100"/>
              <a:buFont typeface="Arial"/>
              <a:buNone/>
              <a:defRPr sz="1400"/>
            </a:lvl7pPr>
            <a:lvl8pPr lvl="7" rtl="0">
              <a:spcBef>
                <a:spcPts val="0"/>
              </a:spcBef>
              <a:spcAft>
                <a:spcPts val="0"/>
              </a:spcAft>
              <a:buSzPts val="1100"/>
              <a:buFont typeface="Arial"/>
              <a:buNone/>
              <a:defRPr sz="1400"/>
            </a:lvl8pPr>
            <a:lvl9pPr lvl="8" rtl="0">
              <a:spcBef>
                <a:spcPts val="0"/>
              </a:spcBef>
              <a:spcAft>
                <a:spcPts val="0"/>
              </a:spcAft>
              <a:buSzPts val="1100"/>
              <a:buFont typeface="Arial"/>
              <a:buNone/>
              <a:defRPr sz="1400"/>
            </a:lvl9pPr>
          </a:lstStyle>
          <a:p/>
        </p:txBody>
      </p:sp>
      <p:sp>
        <p:nvSpPr>
          <p:cNvPr id="76" name="Google Shape;76;p18"/>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Clr>
                <a:srgbClr val="888888"/>
              </a:buClr>
              <a:buSzPts val="1800"/>
              <a:buFont typeface="Arial"/>
              <a:buNone/>
              <a:defRPr b="0" i="0" sz="1800" u="none" cap="none" strike="noStrike">
                <a:solidFill>
                  <a:srgbClr val="888888"/>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888888"/>
              </a:buClr>
              <a:buSzPts val="1500"/>
              <a:buFont typeface="Arial"/>
              <a:buNone/>
              <a:defRPr b="0" i="0" sz="1500" u="none" cap="none" strike="noStrike">
                <a:solidFill>
                  <a:srgbClr val="888888"/>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77" name="Google Shape;77;p18"/>
          <p:cNvSpPr txBox="1"/>
          <p:nvPr>
            <p:ph idx="10" type="dt"/>
          </p:nvPr>
        </p:nvSpPr>
        <p:spPr>
          <a:xfrm>
            <a:off x="628650" y="4767263"/>
            <a:ext cx="2057400" cy="273900"/>
          </a:xfrm>
          <a:prstGeom prst="rect">
            <a:avLst/>
          </a:prstGeom>
          <a:noFill/>
          <a:ln>
            <a:noFill/>
          </a:ln>
        </p:spPr>
        <p:txBody>
          <a:bodyPr anchorCtr="0" anchor="t" bIns="68575" lIns="68575" spcFirstLastPara="1" rIns="68575" wrap="square" tIns="68575">
            <a:noAutofit/>
          </a:bodyPr>
          <a:lstStyle>
            <a:lvl1pPr lvl="0"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9pPr>
          </a:lstStyle>
          <a:p/>
        </p:txBody>
      </p:sp>
      <p:sp>
        <p:nvSpPr>
          <p:cNvPr id="78" name="Google Shape;78;p18"/>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888888"/>
              </a:buClr>
              <a:buSzPts val="1100"/>
              <a:buFont typeface="Calibri"/>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4" name="Shape 14"/>
        <p:cNvGrpSpPr/>
        <p:nvPr/>
      </p:nvGrpSpPr>
      <p:grpSpPr>
        <a:xfrm>
          <a:off x="0" y="0"/>
          <a:ext cx="0" cy="0"/>
          <a:chOff x="0" y="0"/>
          <a:chExt cx="0" cy="0"/>
        </a:xfrm>
      </p:grpSpPr>
      <p:sp>
        <p:nvSpPr>
          <p:cNvPr id="15" name="Google Shape;15;p3"/>
          <p:cNvSpPr txBox="1"/>
          <p:nvPr>
            <p:ph type="title"/>
          </p:nvPr>
        </p:nvSpPr>
        <p:spPr>
          <a:xfrm>
            <a:off x="628650" y="31042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SzPts val="3600"/>
              <a:buFont typeface="Roboto Light"/>
              <a:buNone/>
              <a:defRPr i="0" sz="3600" u="none" cap="none" strike="noStrik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16" name="Google Shape;16;p3"/>
          <p:cNvSpPr txBox="1"/>
          <p:nvPr>
            <p:ph idx="1" type="body"/>
          </p:nvPr>
        </p:nvSpPr>
        <p:spPr>
          <a:xfrm>
            <a:off x="628650" y="1100054"/>
            <a:ext cx="7886700" cy="26775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90000"/>
              </a:lnSpc>
              <a:spcBef>
                <a:spcPts val="800"/>
              </a:spcBef>
              <a:spcAft>
                <a:spcPts val="0"/>
              </a:spcAft>
              <a:buSzPts val="3000"/>
              <a:buChar char="•"/>
              <a:defRPr i="0" sz="3000" u="none" cap="none" strike="noStrike"/>
            </a:lvl1pPr>
            <a:lvl2pPr indent="-381000" lvl="1" marL="914400" marR="0" rtl="0" algn="l">
              <a:lnSpc>
                <a:spcPct val="90000"/>
              </a:lnSpc>
              <a:spcBef>
                <a:spcPts val="400"/>
              </a:spcBef>
              <a:spcAft>
                <a:spcPts val="0"/>
              </a:spcAft>
              <a:buSzPts val="2400"/>
              <a:buChar char="•"/>
              <a:defRPr i="0" u="none" cap="none" strike="noStrike"/>
            </a:lvl2pPr>
            <a:lvl3pPr indent="-342900" lvl="2" marL="1371600" marR="0" rtl="0" algn="l">
              <a:lnSpc>
                <a:spcPct val="90000"/>
              </a:lnSpc>
              <a:spcBef>
                <a:spcPts val="400"/>
              </a:spcBef>
              <a:spcAft>
                <a:spcPts val="0"/>
              </a:spcAft>
              <a:buSzPts val="1800"/>
              <a:buChar char="•"/>
              <a:defRPr i="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7" name="Shape 17"/>
        <p:cNvGrpSpPr/>
        <p:nvPr/>
      </p:nvGrpSpPr>
      <p:grpSpPr>
        <a:xfrm>
          <a:off x="0" y="0"/>
          <a:ext cx="0" cy="0"/>
          <a:chOff x="0" y="0"/>
          <a:chExt cx="0" cy="0"/>
        </a:xfrm>
      </p:grpSpPr>
      <p:sp>
        <p:nvSpPr>
          <p:cNvPr id="18" name="Google Shape;18;p4"/>
          <p:cNvSpPr txBox="1"/>
          <p:nvPr>
            <p:ph type="title"/>
          </p:nvPr>
        </p:nvSpPr>
        <p:spPr>
          <a:xfrm>
            <a:off x="628650" y="48667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SzPts val="3600"/>
              <a:buFont typeface="Roboto Light"/>
              <a:buNone/>
              <a:defRPr i="0" sz="3600" u="none" cap="none" strike="noStrike">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19" name="Google Shape;19;p4"/>
          <p:cNvSpPr txBox="1"/>
          <p:nvPr>
            <p:ph idx="1" type="body"/>
          </p:nvPr>
        </p:nvSpPr>
        <p:spPr>
          <a:xfrm>
            <a:off x="628650" y="1369219"/>
            <a:ext cx="3886200" cy="32634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SzPts val="2100"/>
              <a:buChar char="•"/>
              <a:defRPr i="0" sz="2100" u="none" cap="none" strike="noStrike"/>
            </a:lvl1pPr>
            <a:lvl2pPr indent="-342900" lvl="1" marL="914400" marR="0" rtl="0" algn="l">
              <a:lnSpc>
                <a:spcPct val="90000"/>
              </a:lnSpc>
              <a:spcBef>
                <a:spcPts val="400"/>
              </a:spcBef>
              <a:spcAft>
                <a:spcPts val="0"/>
              </a:spcAft>
              <a:buSzPts val="1800"/>
              <a:buChar char="•"/>
              <a:defRPr i="0" sz="1800" u="none" cap="none" strike="noStrike"/>
            </a:lvl2pPr>
            <a:lvl3pPr indent="-323850" lvl="2" marL="1371600" marR="0" rtl="0" algn="l">
              <a:lnSpc>
                <a:spcPct val="90000"/>
              </a:lnSpc>
              <a:spcBef>
                <a:spcPts val="400"/>
              </a:spcBef>
              <a:spcAft>
                <a:spcPts val="0"/>
              </a:spcAft>
              <a:buSzPts val="1500"/>
              <a:buChar char="•"/>
              <a:defRPr i="0" sz="150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
        <p:nvSpPr>
          <p:cNvPr id="20" name="Google Shape;20;p4"/>
          <p:cNvSpPr txBox="1"/>
          <p:nvPr>
            <p:ph idx="2" type="body"/>
          </p:nvPr>
        </p:nvSpPr>
        <p:spPr>
          <a:xfrm>
            <a:off x="4629150" y="1369219"/>
            <a:ext cx="3886200" cy="32634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SzPts val="2100"/>
              <a:buChar char="•"/>
              <a:defRPr i="0" sz="2100" u="none" cap="none" strike="noStrike"/>
            </a:lvl1pPr>
            <a:lvl2pPr indent="-342900" lvl="1" marL="914400" marR="0" rtl="0" algn="l">
              <a:lnSpc>
                <a:spcPct val="90000"/>
              </a:lnSpc>
              <a:spcBef>
                <a:spcPts val="400"/>
              </a:spcBef>
              <a:spcAft>
                <a:spcPts val="0"/>
              </a:spcAft>
              <a:buSzPts val="1800"/>
              <a:buChar char="•"/>
              <a:defRPr i="0" sz="1800" u="none" cap="none" strike="noStrike"/>
            </a:lvl2pPr>
            <a:lvl3pPr indent="-323850" lvl="2" marL="1371600" marR="0" rtl="0" algn="l">
              <a:lnSpc>
                <a:spcPct val="90000"/>
              </a:lnSpc>
              <a:spcBef>
                <a:spcPts val="400"/>
              </a:spcBef>
              <a:spcAft>
                <a:spcPts val="0"/>
              </a:spcAft>
              <a:buSzPts val="1500"/>
              <a:buChar char="•"/>
              <a:defRPr i="0" sz="1500" u="none" cap="none" strike="noStrike"/>
            </a:lvl3pPr>
            <a:lvl4pPr indent="-317500" lvl="3" marL="1828800" marR="0" rtl="0" algn="l">
              <a:lnSpc>
                <a:spcPct val="90000"/>
              </a:lnSpc>
              <a:spcBef>
                <a:spcPts val="400"/>
              </a:spcBef>
              <a:spcAft>
                <a:spcPts val="0"/>
              </a:spcAft>
              <a:buSzPts val="1400"/>
              <a:buChar char="•"/>
              <a:defRPr i="0" sz="1400" u="none" cap="none" strike="noStrike"/>
            </a:lvl4pPr>
            <a:lvl5pPr indent="-317500" lvl="4" marL="2286000" marR="0" rtl="0" algn="l">
              <a:lnSpc>
                <a:spcPct val="90000"/>
              </a:lnSpc>
              <a:spcBef>
                <a:spcPts val="400"/>
              </a:spcBef>
              <a:spcAft>
                <a:spcPts val="0"/>
              </a:spcAft>
              <a:buSzPts val="1400"/>
              <a:buChar char="•"/>
              <a:defRPr i="0" sz="1400" u="none" cap="none" strike="noStrike"/>
            </a:lvl5pPr>
            <a:lvl6pPr indent="-317500" lvl="5" marL="2743200" marR="0" rtl="0" algn="l">
              <a:lnSpc>
                <a:spcPct val="90000"/>
              </a:lnSpc>
              <a:spcBef>
                <a:spcPts val="400"/>
              </a:spcBef>
              <a:spcAft>
                <a:spcPts val="0"/>
              </a:spcAft>
              <a:buSzPts val="1400"/>
              <a:buChar char="•"/>
              <a:defRPr i="0" sz="1400" u="none" cap="none" strike="noStrike"/>
            </a:lvl6pPr>
            <a:lvl7pPr indent="-317500" lvl="6" marL="3200400" marR="0" rtl="0" algn="l">
              <a:lnSpc>
                <a:spcPct val="90000"/>
              </a:lnSpc>
              <a:spcBef>
                <a:spcPts val="400"/>
              </a:spcBef>
              <a:spcAft>
                <a:spcPts val="0"/>
              </a:spcAft>
              <a:buSzPts val="1400"/>
              <a:buChar char="•"/>
              <a:defRPr i="0" sz="1400" u="none" cap="none" strike="noStrike"/>
            </a:lvl7pPr>
            <a:lvl8pPr indent="-317500" lvl="7" marL="3657600" marR="0" rtl="0" algn="l">
              <a:lnSpc>
                <a:spcPct val="90000"/>
              </a:lnSpc>
              <a:spcBef>
                <a:spcPts val="400"/>
              </a:spcBef>
              <a:spcAft>
                <a:spcPts val="0"/>
              </a:spcAft>
              <a:buSzPts val="1400"/>
              <a:buChar char="•"/>
              <a:defRPr i="0" sz="1400" u="none" cap="none" strike="noStrike"/>
            </a:lvl8pPr>
            <a:lvl9pPr indent="-317500" lvl="8" marL="4114800" marR="0" rtl="0" algn="l">
              <a:lnSpc>
                <a:spcPct val="90000"/>
              </a:lnSpc>
              <a:spcBef>
                <a:spcPts val="400"/>
              </a:spcBef>
              <a:spcAft>
                <a:spcPts val="0"/>
              </a:spcAft>
              <a:buSzPts val="1400"/>
              <a:buChar char="•"/>
              <a:defRPr i="0" sz="1400" u="none" cap="none" strike="noStrike"/>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21" name="Shape 21"/>
        <p:cNvGrpSpPr/>
        <p:nvPr/>
      </p:nvGrpSpPr>
      <p:grpSpPr>
        <a:xfrm>
          <a:off x="0" y="0"/>
          <a:ext cx="0" cy="0"/>
          <a:chOff x="0" y="0"/>
          <a:chExt cx="0" cy="0"/>
        </a:xfrm>
      </p:grpSpPr>
      <p:sp>
        <p:nvSpPr>
          <p:cNvPr id="22" name="Google Shape;22;p5"/>
          <p:cNvSpPr txBox="1"/>
          <p:nvPr>
            <p:ph type="title"/>
          </p:nvPr>
        </p:nvSpPr>
        <p:spPr>
          <a:xfrm>
            <a:off x="629841" y="273844"/>
            <a:ext cx="7886700" cy="9942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EFEFEF"/>
              </a:buClr>
              <a:buSzPts val="3000"/>
              <a:buFont typeface="Open Sans"/>
              <a:buNone/>
              <a:defRPr b="0" i="0" sz="3000" u="none" cap="none" strike="noStrike">
                <a:solidFill>
                  <a:srgbClr val="EFEFEF"/>
                </a:solidFill>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23" name="Google Shape;23;p5"/>
          <p:cNvSpPr txBox="1"/>
          <p:nvPr>
            <p:ph idx="1" type="body"/>
          </p:nvPr>
        </p:nvSpPr>
        <p:spPr>
          <a:xfrm>
            <a:off x="629841" y="1260872"/>
            <a:ext cx="3868500" cy="6180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800"/>
              </a:spcBef>
              <a:spcAft>
                <a:spcPts val="0"/>
              </a:spcAft>
              <a:buClr>
                <a:srgbClr val="EFEFEF"/>
              </a:buClr>
              <a:buSzPts val="1800"/>
              <a:buFont typeface="Arial"/>
              <a:buNone/>
              <a:defRPr b="1" i="0" sz="1800" u="none" cap="none" strike="noStrike">
                <a:solidFill>
                  <a:srgbClr val="EFEFEF"/>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EFEFEF"/>
              </a:buClr>
              <a:buSzPts val="1500"/>
              <a:buFont typeface="Arial"/>
              <a:buNone/>
              <a:defRPr b="1" i="0" sz="1500" u="none" cap="none" strike="noStrike">
                <a:solidFill>
                  <a:srgbClr val="EFEFEF"/>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EFEFEF"/>
              </a:buClr>
              <a:buSzPts val="1400"/>
              <a:buFont typeface="Arial"/>
              <a:buNone/>
              <a:defRPr b="1" i="0" sz="1400" u="none" cap="none" strike="noStrike">
                <a:solidFill>
                  <a:srgbClr val="EFEFEF"/>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6pPr>
            <a:lvl7pPr indent="-228600" lvl="6" marL="32004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7pPr>
            <a:lvl8pPr indent="-228600" lvl="7" marL="36576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8pPr>
            <a:lvl9pPr indent="-228600" lvl="8" marL="4114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9pPr>
          </a:lstStyle>
          <a:p/>
        </p:txBody>
      </p:sp>
      <p:sp>
        <p:nvSpPr>
          <p:cNvPr id="24" name="Google Shape;24;p5"/>
          <p:cNvSpPr txBox="1"/>
          <p:nvPr>
            <p:ph idx="2" type="body"/>
          </p:nvPr>
        </p:nvSpPr>
        <p:spPr>
          <a:xfrm>
            <a:off x="629841" y="1878806"/>
            <a:ext cx="3868500" cy="27633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Clr>
                <a:srgbClr val="EFEFEF"/>
              </a:buClr>
              <a:buSzPts val="2100"/>
              <a:buFont typeface="Arial"/>
              <a:buChar char="•"/>
              <a:defRPr b="0" i="0" sz="2100" u="none" cap="none" strike="noStrike">
                <a:solidFill>
                  <a:srgbClr val="EFEFEF"/>
                </a:solidFill>
                <a:latin typeface="Source Sans Pro"/>
                <a:ea typeface="Source Sans Pro"/>
                <a:cs typeface="Source Sans Pro"/>
                <a:sym typeface="Source Sans Pro"/>
              </a:defRPr>
            </a:lvl1pPr>
            <a:lvl2pPr indent="-342900" lvl="1" marL="914400" marR="0" rtl="0" algn="l">
              <a:lnSpc>
                <a:spcPct val="90000"/>
              </a:lnSpc>
              <a:spcBef>
                <a:spcPts val="400"/>
              </a:spcBef>
              <a:spcAft>
                <a:spcPts val="0"/>
              </a:spcAft>
              <a:buClr>
                <a:srgbClr val="EFEFEF"/>
              </a:buClr>
              <a:buSzPts val="1800"/>
              <a:buFont typeface="Arial"/>
              <a:buChar char="•"/>
              <a:defRPr b="0" i="0" sz="1800" u="none" cap="none" strike="noStrike">
                <a:solidFill>
                  <a:srgbClr val="EFEFEF"/>
                </a:solidFill>
                <a:latin typeface="Source Sans Pro"/>
                <a:ea typeface="Source Sans Pro"/>
                <a:cs typeface="Source Sans Pro"/>
                <a:sym typeface="Source Sans Pro"/>
              </a:defRPr>
            </a:lvl2pPr>
            <a:lvl3pPr indent="-323850" lvl="2" marL="1371600" marR="0" rtl="0" algn="l">
              <a:lnSpc>
                <a:spcPct val="90000"/>
              </a:lnSpc>
              <a:spcBef>
                <a:spcPts val="400"/>
              </a:spcBef>
              <a:spcAft>
                <a:spcPts val="0"/>
              </a:spcAft>
              <a:buClr>
                <a:srgbClr val="EFEFEF"/>
              </a:buClr>
              <a:buSzPts val="1500"/>
              <a:buFont typeface="Arial"/>
              <a:buChar char="•"/>
              <a:defRPr b="0" i="0" sz="1500" u="none" cap="none" strike="noStrike">
                <a:solidFill>
                  <a:srgbClr val="EFEFEF"/>
                </a:solidFill>
                <a:latin typeface="Source Sans Pro"/>
                <a:ea typeface="Source Sans Pro"/>
                <a:cs typeface="Source Sans Pro"/>
                <a:sym typeface="Source Sans Pro"/>
              </a:defRPr>
            </a:lvl3pPr>
            <a:lvl4pPr indent="-317500" lvl="3" marL="1828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4pPr>
            <a:lvl5pPr indent="-317500" lvl="4" marL="22860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5pPr>
            <a:lvl6pPr indent="-317500" lvl="5" marL="27432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6pPr>
            <a:lvl7pPr indent="-317500" lvl="6" marL="32004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7pPr>
            <a:lvl8pPr indent="-317500" lvl="7" marL="36576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8pPr>
            <a:lvl9pPr indent="-317500" lvl="8" marL="4114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9pPr>
          </a:lstStyle>
          <a:p/>
        </p:txBody>
      </p:sp>
      <p:sp>
        <p:nvSpPr>
          <p:cNvPr id="25" name="Google Shape;25;p5"/>
          <p:cNvSpPr txBox="1"/>
          <p:nvPr>
            <p:ph idx="3" type="body"/>
          </p:nvPr>
        </p:nvSpPr>
        <p:spPr>
          <a:xfrm>
            <a:off x="4629150" y="1260872"/>
            <a:ext cx="3887400" cy="618000"/>
          </a:xfrm>
          <a:prstGeom prst="rect">
            <a:avLst/>
          </a:prstGeom>
          <a:noFill/>
          <a:ln>
            <a:noFill/>
          </a:ln>
        </p:spPr>
        <p:txBody>
          <a:bodyPr anchorCtr="0" anchor="b" bIns="91425" lIns="91425" spcFirstLastPara="1" rIns="91425" wrap="square" tIns="91425">
            <a:noAutofit/>
          </a:bodyPr>
          <a:lstStyle>
            <a:lvl1pPr indent="-228600" lvl="0" marL="457200" marR="0" rtl="0" algn="l">
              <a:lnSpc>
                <a:spcPct val="90000"/>
              </a:lnSpc>
              <a:spcBef>
                <a:spcPts val="800"/>
              </a:spcBef>
              <a:spcAft>
                <a:spcPts val="0"/>
              </a:spcAft>
              <a:buClr>
                <a:srgbClr val="EFEFEF"/>
              </a:buClr>
              <a:buSzPts val="1800"/>
              <a:buFont typeface="Arial"/>
              <a:buNone/>
              <a:defRPr b="1" i="0" sz="1800" u="none" cap="none" strike="noStrike">
                <a:solidFill>
                  <a:srgbClr val="EFEFEF"/>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EFEFEF"/>
              </a:buClr>
              <a:buSzPts val="1500"/>
              <a:buFont typeface="Arial"/>
              <a:buNone/>
              <a:defRPr b="1" i="0" sz="1500" u="none" cap="none" strike="noStrike">
                <a:solidFill>
                  <a:srgbClr val="EFEFEF"/>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EFEFEF"/>
              </a:buClr>
              <a:buSzPts val="1400"/>
              <a:buFont typeface="Arial"/>
              <a:buNone/>
              <a:defRPr b="1" i="0" sz="1400" u="none" cap="none" strike="noStrike">
                <a:solidFill>
                  <a:srgbClr val="EFEFEF"/>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6pPr>
            <a:lvl7pPr indent="-228600" lvl="6" marL="32004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7pPr>
            <a:lvl8pPr indent="-228600" lvl="7" marL="36576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8pPr>
            <a:lvl9pPr indent="-228600" lvl="8" marL="4114800" marR="0" rtl="0" algn="l">
              <a:lnSpc>
                <a:spcPct val="90000"/>
              </a:lnSpc>
              <a:spcBef>
                <a:spcPts val="400"/>
              </a:spcBef>
              <a:spcAft>
                <a:spcPts val="0"/>
              </a:spcAft>
              <a:buClr>
                <a:srgbClr val="EFEFEF"/>
              </a:buClr>
              <a:buSzPts val="1200"/>
              <a:buFont typeface="Arial"/>
              <a:buNone/>
              <a:defRPr b="1" i="0" sz="1200" u="none" cap="none" strike="noStrike">
                <a:solidFill>
                  <a:srgbClr val="EFEFEF"/>
                </a:solidFill>
                <a:latin typeface="Calibri"/>
                <a:ea typeface="Calibri"/>
                <a:cs typeface="Calibri"/>
                <a:sym typeface="Calibri"/>
              </a:defRPr>
            </a:lvl9pPr>
          </a:lstStyle>
          <a:p/>
        </p:txBody>
      </p:sp>
      <p:sp>
        <p:nvSpPr>
          <p:cNvPr id="26" name="Google Shape;26;p5"/>
          <p:cNvSpPr txBox="1"/>
          <p:nvPr>
            <p:ph idx="4" type="body"/>
          </p:nvPr>
        </p:nvSpPr>
        <p:spPr>
          <a:xfrm>
            <a:off x="4629150" y="1878806"/>
            <a:ext cx="3887400" cy="2763300"/>
          </a:xfrm>
          <a:prstGeom prst="rect">
            <a:avLst/>
          </a:prstGeom>
          <a:noFill/>
          <a:ln>
            <a:noFill/>
          </a:ln>
        </p:spPr>
        <p:txBody>
          <a:bodyPr anchorCtr="0" anchor="t" bIns="91425" lIns="91425" spcFirstLastPara="1" rIns="91425" wrap="square" tIns="91425">
            <a:noAutofit/>
          </a:bodyPr>
          <a:lstStyle>
            <a:lvl1pPr indent="-361950" lvl="0" marL="457200" marR="0" rtl="0" algn="l">
              <a:lnSpc>
                <a:spcPct val="90000"/>
              </a:lnSpc>
              <a:spcBef>
                <a:spcPts val="800"/>
              </a:spcBef>
              <a:spcAft>
                <a:spcPts val="0"/>
              </a:spcAft>
              <a:buClr>
                <a:srgbClr val="EFEFEF"/>
              </a:buClr>
              <a:buSzPts val="2100"/>
              <a:buFont typeface="Arial"/>
              <a:buChar char="•"/>
              <a:defRPr b="0" i="0" sz="2100" u="none" cap="none" strike="noStrike">
                <a:solidFill>
                  <a:srgbClr val="EFEFEF"/>
                </a:solidFill>
                <a:latin typeface="Source Sans Pro"/>
                <a:ea typeface="Source Sans Pro"/>
                <a:cs typeface="Source Sans Pro"/>
                <a:sym typeface="Source Sans Pro"/>
              </a:defRPr>
            </a:lvl1pPr>
            <a:lvl2pPr indent="-342900" lvl="1" marL="914400" marR="0" rtl="0" algn="l">
              <a:lnSpc>
                <a:spcPct val="90000"/>
              </a:lnSpc>
              <a:spcBef>
                <a:spcPts val="400"/>
              </a:spcBef>
              <a:spcAft>
                <a:spcPts val="0"/>
              </a:spcAft>
              <a:buClr>
                <a:srgbClr val="EFEFEF"/>
              </a:buClr>
              <a:buSzPts val="1800"/>
              <a:buFont typeface="Arial"/>
              <a:buChar char="•"/>
              <a:defRPr b="0" i="0" sz="1800" u="none" cap="none" strike="noStrike">
                <a:solidFill>
                  <a:srgbClr val="EFEFEF"/>
                </a:solidFill>
                <a:latin typeface="Source Sans Pro"/>
                <a:ea typeface="Source Sans Pro"/>
                <a:cs typeface="Source Sans Pro"/>
                <a:sym typeface="Source Sans Pro"/>
              </a:defRPr>
            </a:lvl2pPr>
            <a:lvl3pPr indent="-323850" lvl="2" marL="1371600" marR="0" rtl="0" algn="l">
              <a:lnSpc>
                <a:spcPct val="90000"/>
              </a:lnSpc>
              <a:spcBef>
                <a:spcPts val="400"/>
              </a:spcBef>
              <a:spcAft>
                <a:spcPts val="0"/>
              </a:spcAft>
              <a:buClr>
                <a:srgbClr val="EFEFEF"/>
              </a:buClr>
              <a:buSzPts val="1500"/>
              <a:buFont typeface="Arial"/>
              <a:buChar char="•"/>
              <a:defRPr b="0" i="0" sz="1500" u="none" cap="none" strike="noStrike">
                <a:solidFill>
                  <a:srgbClr val="EFEFEF"/>
                </a:solidFill>
                <a:latin typeface="Source Sans Pro"/>
                <a:ea typeface="Source Sans Pro"/>
                <a:cs typeface="Source Sans Pro"/>
                <a:sym typeface="Source Sans Pro"/>
              </a:defRPr>
            </a:lvl3pPr>
            <a:lvl4pPr indent="-317500" lvl="3" marL="1828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4pPr>
            <a:lvl5pPr indent="-317500" lvl="4" marL="22860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Source Sans Pro"/>
                <a:ea typeface="Source Sans Pro"/>
                <a:cs typeface="Source Sans Pro"/>
                <a:sym typeface="Source Sans Pro"/>
              </a:defRPr>
            </a:lvl5pPr>
            <a:lvl6pPr indent="-317500" lvl="5" marL="27432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6pPr>
            <a:lvl7pPr indent="-317500" lvl="6" marL="32004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7pPr>
            <a:lvl8pPr indent="-317500" lvl="7" marL="36576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8pPr>
            <a:lvl9pPr indent="-317500" lvl="8" marL="4114800" marR="0" rtl="0" algn="l">
              <a:lnSpc>
                <a:spcPct val="90000"/>
              </a:lnSpc>
              <a:spcBef>
                <a:spcPts val="400"/>
              </a:spcBef>
              <a:spcAft>
                <a:spcPts val="0"/>
              </a:spcAft>
              <a:buClr>
                <a:srgbClr val="EFEFEF"/>
              </a:buClr>
              <a:buSzPts val="1400"/>
              <a:buFont typeface="Arial"/>
              <a:buChar char="•"/>
              <a:defRPr b="0" i="0" sz="1400" u="none" cap="none" strike="noStrike">
                <a:solidFill>
                  <a:srgbClr val="EFEFEF"/>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 name="Shape 2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8" name="Shape 28"/>
        <p:cNvGrpSpPr/>
        <p:nvPr/>
      </p:nvGrpSpPr>
      <p:grpSpPr>
        <a:xfrm>
          <a:off x="0" y="0"/>
          <a:ext cx="0" cy="0"/>
          <a:chOff x="0" y="0"/>
          <a:chExt cx="0" cy="0"/>
        </a:xfrm>
      </p:grpSpPr>
      <p:sp>
        <p:nvSpPr>
          <p:cNvPr id="29" name="Google Shape;29;p7"/>
          <p:cNvSpPr txBox="1"/>
          <p:nvPr>
            <p:ph type="title"/>
          </p:nvPr>
        </p:nvSpPr>
        <p:spPr>
          <a:xfrm>
            <a:off x="629841" y="342900"/>
            <a:ext cx="2949000" cy="12003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400"/>
              <a:buFont typeface="Roboto"/>
              <a:buNone/>
              <a:defRPr i="0" sz="2400" u="none" cap="none" strike="noStrike">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30" name="Google Shape;30;p7"/>
          <p:cNvSpPr txBox="1"/>
          <p:nvPr>
            <p:ph idx="1" type="body"/>
          </p:nvPr>
        </p:nvSpPr>
        <p:spPr>
          <a:xfrm>
            <a:off x="3887391" y="740569"/>
            <a:ext cx="4629300" cy="3655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800"/>
              </a:spcBef>
              <a:spcAft>
                <a:spcPts val="0"/>
              </a:spcAft>
              <a:buSzPts val="2400"/>
              <a:buFont typeface="Arial"/>
              <a:buChar char="•"/>
              <a:defRPr b="0" i="0" sz="2400" u="none" cap="none" strike="noStrike">
                <a:latin typeface="Source Sans Pro"/>
                <a:ea typeface="Source Sans Pro"/>
                <a:cs typeface="Source Sans Pro"/>
                <a:sym typeface="Source Sans Pro"/>
              </a:defRPr>
            </a:lvl1pPr>
            <a:lvl2pPr indent="-361950" lvl="1" marL="914400" marR="0" rtl="0" algn="l">
              <a:lnSpc>
                <a:spcPct val="90000"/>
              </a:lnSpc>
              <a:spcBef>
                <a:spcPts val="400"/>
              </a:spcBef>
              <a:spcAft>
                <a:spcPts val="0"/>
              </a:spcAft>
              <a:buSzPts val="2100"/>
              <a:buFont typeface="Arial"/>
              <a:buChar char="•"/>
              <a:defRPr b="0" i="0" sz="2100" u="none" cap="none" strike="noStrike">
                <a:latin typeface="Source Sans Pro"/>
                <a:ea typeface="Source Sans Pro"/>
                <a:cs typeface="Source Sans Pro"/>
                <a:sym typeface="Source Sans Pro"/>
              </a:defRPr>
            </a:lvl2pPr>
            <a:lvl3pPr indent="-342900" lvl="2" marL="1371600" marR="0" rtl="0" algn="l">
              <a:lnSpc>
                <a:spcPct val="90000"/>
              </a:lnSpc>
              <a:spcBef>
                <a:spcPts val="400"/>
              </a:spcBef>
              <a:spcAft>
                <a:spcPts val="0"/>
              </a:spcAft>
              <a:buSzPts val="1800"/>
              <a:buFont typeface="Arial"/>
              <a:buChar char="•"/>
              <a:defRPr b="0" i="0" sz="1800" u="none" cap="none" strike="noStrike">
                <a:latin typeface="Source Sans Pro"/>
                <a:ea typeface="Source Sans Pro"/>
                <a:cs typeface="Source Sans Pro"/>
                <a:sym typeface="Source Sans Pro"/>
              </a:defRPr>
            </a:lvl3pPr>
            <a:lvl4pPr indent="-323850" lvl="3" marL="1828800" marR="0" rtl="0" algn="l">
              <a:lnSpc>
                <a:spcPct val="90000"/>
              </a:lnSpc>
              <a:spcBef>
                <a:spcPts val="400"/>
              </a:spcBef>
              <a:spcAft>
                <a:spcPts val="0"/>
              </a:spcAft>
              <a:buSzPts val="1500"/>
              <a:buFont typeface="Arial"/>
              <a:buChar char="•"/>
              <a:defRPr b="0" i="0" sz="1500" u="none" cap="none" strike="noStrike">
                <a:latin typeface="Source Sans Pro"/>
                <a:ea typeface="Source Sans Pro"/>
                <a:cs typeface="Source Sans Pro"/>
                <a:sym typeface="Source Sans Pro"/>
              </a:defRPr>
            </a:lvl4pPr>
            <a:lvl5pPr indent="-323850" lvl="4" marL="2286000" marR="0" rtl="0" algn="l">
              <a:lnSpc>
                <a:spcPct val="90000"/>
              </a:lnSpc>
              <a:spcBef>
                <a:spcPts val="400"/>
              </a:spcBef>
              <a:spcAft>
                <a:spcPts val="0"/>
              </a:spcAft>
              <a:buSzPts val="1500"/>
              <a:buFont typeface="Arial"/>
              <a:buChar char="•"/>
              <a:defRPr b="0" i="0" sz="1500" u="none" cap="none" strike="noStrike">
                <a:latin typeface="Source Sans Pro"/>
                <a:ea typeface="Source Sans Pro"/>
                <a:cs typeface="Source Sans Pro"/>
                <a:sym typeface="Source Sans Pro"/>
              </a:defRPr>
            </a:lvl5pPr>
            <a:lvl6pPr indent="-323850" lvl="5" marL="27432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6pPr>
            <a:lvl7pPr indent="-323850" lvl="6" marL="32004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7pPr>
            <a:lvl8pPr indent="-323850" lvl="7" marL="36576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8pPr>
            <a:lvl9pPr indent="-323850" lvl="8" marL="4114800" marR="0" rtl="0" algn="l">
              <a:lnSpc>
                <a:spcPct val="90000"/>
              </a:lnSpc>
              <a:spcBef>
                <a:spcPts val="400"/>
              </a:spcBef>
              <a:spcAft>
                <a:spcPts val="0"/>
              </a:spcAft>
              <a:buSzPts val="1500"/>
              <a:buFont typeface="Arial"/>
              <a:buChar char="•"/>
              <a:defRPr b="0" i="0" sz="1500" u="none" cap="none" strike="noStrike">
                <a:latin typeface="Calibri"/>
                <a:ea typeface="Calibri"/>
                <a:cs typeface="Calibri"/>
                <a:sym typeface="Calibri"/>
              </a:defRPr>
            </a:lvl9pPr>
          </a:lstStyle>
          <a:p/>
        </p:txBody>
      </p:sp>
      <p:sp>
        <p:nvSpPr>
          <p:cNvPr id="31" name="Google Shape;31;p7"/>
          <p:cNvSpPr txBox="1"/>
          <p:nvPr>
            <p:ph idx="2" type="body"/>
          </p:nvPr>
        </p:nvSpPr>
        <p:spPr>
          <a:xfrm>
            <a:off x="629841" y="1543050"/>
            <a:ext cx="2949000" cy="2858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SzPts val="1200"/>
              <a:buFont typeface="Arial"/>
              <a:buNone/>
              <a:defRPr b="0" i="0" sz="1200" u="none" cap="none" strike="noStrike">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SzPts val="1100"/>
              <a:buFont typeface="Arial"/>
              <a:buNone/>
              <a:defRPr b="0" i="0" sz="1100" u="none" cap="none" strike="noStrike">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SzPts val="900"/>
              <a:buFont typeface="Arial"/>
              <a:buNone/>
              <a:defRPr b="0" i="0" sz="900" u="none" cap="none" strike="noStrike">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6pPr>
            <a:lvl7pPr indent="-228600" lvl="6" marL="32004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7pPr>
            <a:lvl8pPr indent="-228600" lvl="7" marL="36576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8pPr>
            <a:lvl9pPr indent="-228600" lvl="8" marL="41148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32" name="Shape 32"/>
        <p:cNvGrpSpPr/>
        <p:nvPr/>
      </p:nvGrpSpPr>
      <p:grpSpPr>
        <a:xfrm>
          <a:off x="0" y="0"/>
          <a:ext cx="0" cy="0"/>
          <a:chOff x="0" y="0"/>
          <a:chExt cx="0" cy="0"/>
        </a:xfrm>
      </p:grpSpPr>
      <p:sp>
        <p:nvSpPr>
          <p:cNvPr id="33" name="Google Shape;33;p8"/>
          <p:cNvSpPr txBox="1"/>
          <p:nvPr>
            <p:ph type="title"/>
          </p:nvPr>
        </p:nvSpPr>
        <p:spPr>
          <a:xfrm>
            <a:off x="629841" y="342900"/>
            <a:ext cx="2949000" cy="12003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400"/>
              <a:buFont typeface="Open Sans"/>
              <a:buNone/>
              <a:defRPr b="0" i="0" sz="2400" u="none" cap="none" strike="noStrike">
                <a:latin typeface="Open Sans"/>
                <a:ea typeface="Open Sans"/>
                <a:cs typeface="Open Sans"/>
                <a:sym typeface="Open Sans"/>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34" name="Google Shape;34;p8"/>
          <p:cNvSpPr/>
          <p:nvPr>
            <p:ph idx="2" type="pic"/>
          </p:nvPr>
        </p:nvSpPr>
        <p:spPr>
          <a:xfrm>
            <a:off x="3887391" y="740569"/>
            <a:ext cx="4629300" cy="36552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800"/>
              </a:spcBef>
              <a:spcAft>
                <a:spcPts val="0"/>
              </a:spcAft>
              <a:buClr>
                <a:srgbClr val="EFEFEF"/>
              </a:buClr>
              <a:buSzPts val="2400"/>
              <a:buFont typeface="Arial"/>
              <a:buNone/>
              <a:defRPr b="0" i="0" sz="2400" u="none" cap="none" strike="noStrike">
                <a:solidFill>
                  <a:srgbClr val="EFEFEF"/>
                </a:solidFill>
                <a:latin typeface="Source Sans Pro"/>
                <a:ea typeface="Source Sans Pro"/>
                <a:cs typeface="Source Sans Pro"/>
                <a:sym typeface="Source Sans Pro"/>
              </a:defRPr>
            </a:lvl1pPr>
            <a:lvl2pPr lvl="1" marR="0" rtl="0" algn="l">
              <a:lnSpc>
                <a:spcPct val="90000"/>
              </a:lnSpc>
              <a:spcBef>
                <a:spcPts val="400"/>
              </a:spcBef>
              <a:spcAft>
                <a:spcPts val="0"/>
              </a:spcAft>
              <a:buClr>
                <a:schemeClr val="dk1"/>
              </a:buClr>
              <a:buSzPts val="2100"/>
              <a:buFont typeface="Arial"/>
              <a:buNone/>
              <a:defRPr b="0" i="0" sz="2100" u="none" cap="none" strike="noStrike">
                <a:solidFill>
                  <a:schemeClr val="dk1"/>
                </a:solidFill>
                <a:latin typeface="Source Sans Pro"/>
                <a:ea typeface="Source Sans Pro"/>
                <a:cs typeface="Source Sans Pro"/>
                <a:sym typeface="Source Sans Pro"/>
              </a:defRPr>
            </a:lvl2pPr>
            <a:lvl3pPr lvl="2" marR="0" rtl="0" algn="l">
              <a:lnSpc>
                <a:spcPct val="90000"/>
              </a:lnSpc>
              <a:spcBef>
                <a:spcPts val="400"/>
              </a:spcBef>
              <a:spcAft>
                <a:spcPts val="0"/>
              </a:spcAft>
              <a:buClr>
                <a:schemeClr val="dk1"/>
              </a:buClr>
              <a:buSzPts val="1800"/>
              <a:buFont typeface="Arial"/>
              <a:buNone/>
              <a:defRPr b="0" i="0" sz="1800" u="none" cap="none" strike="noStrike">
                <a:solidFill>
                  <a:schemeClr val="dk1"/>
                </a:solidFill>
                <a:latin typeface="Source Sans Pro"/>
                <a:ea typeface="Source Sans Pro"/>
                <a:cs typeface="Source Sans Pro"/>
                <a:sym typeface="Source Sans Pro"/>
              </a:defRPr>
            </a:lvl3pPr>
            <a:lvl4pPr lvl="3"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Calibri"/>
                <a:ea typeface="Calibri"/>
                <a:cs typeface="Calibri"/>
                <a:sym typeface="Calibri"/>
              </a:defRPr>
            </a:lvl9pPr>
          </a:lstStyle>
          <a:p/>
        </p:txBody>
      </p:sp>
      <p:sp>
        <p:nvSpPr>
          <p:cNvPr id="35" name="Google Shape;35;p8"/>
          <p:cNvSpPr txBox="1"/>
          <p:nvPr>
            <p:ph idx="1" type="body"/>
          </p:nvPr>
        </p:nvSpPr>
        <p:spPr>
          <a:xfrm>
            <a:off x="629841" y="1543050"/>
            <a:ext cx="2949000" cy="28587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SzPts val="1200"/>
              <a:buFont typeface="Arial"/>
              <a:buNone/>
              <a:defRPr b="0" i="0" sz="1200" u="none" cap="none" strike="noStrike">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SzPts val="1100"/>
              <a:buFont typeface="Arial"/>
              <a:buNone/>
              <a:defRPr b="0" i="0" sz="1100" u="none" cap="none" strike="noStrike">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SzPts val="900"/>
              <a:buFont typeface="Arial"/>
              <a:buNone/>
              <a:defRPr b="0" i="0" sz="900" u="none" cap="none" strike="noStrike">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SzPts val="800"/>
              <a:buFont typeface="Arial"/>
              <a:buNone/>
              <a:defRPr b="0" i="0" sz="800" u="none" cap="none" strike="noStrike">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6pPr>
            <a:lvl7pPr indent="-228600" lvl="6" marL="32004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7pPr>
            <a:lvl8pPr indent="-228600" lvl="7" marL="36576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8pPr>
            <a:lvl9pPr indent="-228600" lvl="8" marL="4114800" marR="0" rtl="0" algn="l">
              <a:lnSpc>
                <a:spcPct val="90000"/>
              </a:lnSpc>
              <a:spcBef>
                <a:spcPts val="400"/>
              </a:spcBef>
              <a:spcAft>
                <a:spcPts val="0"/>
              </a:spcAft>
              <a:buSzPts val="800"/>
              <a:buFont typeface="Arial"/>
              <a:buNone/>
              <a:defRPr b="0" i="0" sz="800" u="none" cap="none" strike="noStrike">
                <a:latin typeface="Calibri"/>
                <a:ea typeface="Calibri"/>
                <a:cs typeface="Calibri"/>
                <a:sym typeface="Calibri"/>
              </a:defRPr>
            </a:lvl9pPr>
          </a:lstStyle>
          <a:p/>
        </p:txBody>
      </p:sp>
      <p:sp>
        <p:nvSpPr>
          <p:cNvPr id="36" name="Google Shape;36;p8"/>
          <p:cNvSpPr txBox="1"/>
          <p:nvPr>
            <p:ph idx="11" type="ftr"/>
          </p:nvPr>
        </p:nvSpPr>
        <p:spPr>
          <a:xfrm>
            <a:off x="3028950" y="4767263"/>
            <a:ext cx="30861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888888"/>
              </a:buClr>
              <a:buSzPts val="1000"/>
              <a:buFont typeface="Calibri"/>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000"/>
              <a:buFont typeface="Calibri"/>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7" name="Shape 37"/>
        <p:cNvGrpSpPr/>
        <p:nvPr/>
      </p:nvGrpSpPr>
      <p:grpSpPr>
        <a:xfrm>
          <a:off x="0" y="0"/>
          <a:ext cx="0" cy="0"/>
          <a:chOff x="0" y="0"/>
          <a:chExt cx="0" cy="0"/>
        </a:xfrm>
      </p:grpSpPr>
      <p:sp>
        <p:nvSpPr>
          <p:cNvPr id="38" name="Google Shape;38;p9"/>
          <p:cNvSpPr txBox="1"/>
          <p:nvPr>
            <p:ph type="title"/>
          </p:nvPr>
        </p:nvSpPr>
        <p:spPr>
          <a:xfrm>
            <a:off x="623888" y="1282304"/>
            <a:ext cx="7886700" cy="21396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dk1"/>
              </a:buClr>
              <a:buSzPts val="4500"/>
              <a:buNone/>
              <a:defRPr i="0" sz="4500" u="none" cap="none" strike="noStrike">
                <a:solidFill>
                  <a:schemeClr val="dk1"/>
                </a:solidFill>
              </a:defRPr>
            </a:lvl1pPr>
            <a:lvl2pPr lvl="1" rtl="0">
              <a:spcBef>
                <a:spcPts val="0"/>
              </a:spcBef>
              <a:spcAft>
                <a:spcPts val="0"/>
              </a:spcAft>
              <a:buSzPts val="1100"/>
              <a:buFont typeface="Arial"/>
              <a:buNone/>
              <a:defRPr sz="1400"/>
            </a:lvl2pPr>
            <a:lvl3pPr lvl="2" rtl="0">
              <a:spcBef>
                <a:spcPts val="0"/>
              </a:spcBef>
              <a:spcAft>
                <a:spcPts val="0"/>
              </a:spcAft>
              <a:buSzPts val="1100"/>
              <a:buFont typeface="Arial"/>
              <a:buNone/>
              <a:defRPr sz="1400"/>
            </a:lvl3pPr>
            <a:lvl4pPr lvl="3" rtl="0">
              <a:spcBef>
                <a:spcPts val="0"/>
              </a:spcBef>
              <a:spcAft>
                <a:spcPts val="0"/>
              </a:spcAft>
              <a:buSzPts val="1100"/>
              <a:buFont typeface="Arial"/>
              <a:buNone/>
              <a:defRPr sz="1400"/>
            </a:lvl4pPr>
            <a:lvl5pPr lvl="4" rtl="0">
              <a:spcBef>
                <a:spcPts val="0"/>
              </a:spcBef>
              <a:spcAft>
                <a:spcPts val="0"/>
              </a:spcAft>
              <a:buSzPts val="1100"/>
              <a:buFont typeface="Arial"/>
              <a:buNone/>
              <a:defRPr sz="1400"/>
            </a:lvl5pPr>
            <a:lvl6pPr lvl="5" rtl="0">
              <a:spcBef>
                <a:spcPts val="0"/>
              </a:spcBef>
              <a:spcAft>
                <a:spcPts val="0"/>
              </a:spcAft>
              <a:buSzPts val="1100"/>
              <a:buFont typeface="Arial"/>
              <a:buNone/>
              <a:defRPr sz="1400"/>
            </a:lvl6pPr>
            <a:lvl7pPr lvl="6" rtl="0">
              <a:spcBef>
                <a:spcPts val="0"/>
              </a:spcBef>
              <a:spcAft>
                <a:spcPts val="0"/>
              </a:spcAft>
              <a:buSzPts val="1100"/>
              <a:buFont typeface="Arial"/>
              <a:buNone/>
              <a:defRPr sz="1400"/>
            </a:lvl7pPr>
            <a:lvl8pPr lvl="7" rtl="0">
              <a:spcBef>
                <a:spcPts val="0"/>
              </a:spcBef>
              <a:spcAft>
                <a:spcPts val="0"/>
              </a:spcAft>
              <a:buSzPts val="1100"/>
              <a:buFont typeface="Arial"/>
              <a:buNone/>
              <a:defRPr sz="1400"/>
            </a:lvl8pPr>
            <a:lvl9pPr lvl="8" rtl="0">
              <a:spcBef>
                <a:spcPts val="0"/>
              </a:spcBef>
              <a:spcAft>
                <a:spcPts val="0"/>
              </a:spcAft>
              <a:buSzPts val="1100"/>
              <a:buFont typeface="Arial"/>
              <a:buNone/>
              <a:defRPr sz="1400"/>
            </a:lvl9pPr>
          </a:lstStyle>
          <a:p/>
        </p:txBody>
      </p:sp>
      <p:sp>
        <p:nvSpPr>
          <p:cNvPr id="39" name="Google Shape;39;p9"/>
          <p:cNvSpPr txBox="1"/>
          <p:nvPr>
            <p:ph idx="1" type="body"/>
          </p:nvPr>
        </p:nvSpPr>
        <p:spPr>
          <a:xfrm>
            <a:off x="623888" y="3442097"/>
            <a:ext cx="7886700" cy="11253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90000"/>
              </a:lnSpc>
              <a:spcBef>
                <a:spcPts val="800"/>
              </a:spcBef>
              <a:spcAft>
                <a:spcPts val="0"/>
              </a:spcAft>
              <a:buClr>
                <a:srgbClr val="888888"/>
              </a:buClr>
              <a:buSzPts val="1800"/>
              <a:buFont typeface="Arial"/>
              <a:buNone/>
              <a:defRPr b="0" i="0" sz="1800" u="none" cap="none" strike="noStrike">
                <a:solidFill>
                  <a:srgbClr val="888888"/>
                </a:solidFill>
                <a:latin typeface="Source Sans Pro"/>
                <a:ea typeface="Source Sans Pro"/>
                <a:cs typeface="Source Sans Pro"/>
                <a:sym typeface="Source Sans Pro"/>
              </a:defRPr>
            </a:lvl1pPr>
            <a:lvl2pPr indent="-228600" lvl="1" marL="914400" marR="0" rtl="0" algn="l">
              <a:lnSpc>
                <a:spcPct val="90000"/>
              </a:lnSpc>
              <a:spcBef>
                <a:spcPts val="400"/>
              </a:spcBef>
              <a:spcAft>
                <a:spcPts val="0"/>
              </a:spcAft>
              <a:buClr>
                <a:srgbClr val="888888"/>
              </a:buClr>
              <a:buSzPts val="1500"/>
              <a:buFont typeface="Arial"/>
              <a:buNone/>
              <a:defRPr b="0" i="0" sz="1500" u="none" cap="none" strike="noStrike">
                <a:solidFill>
                  <a:srgbClr val="888888"/>
                </a:solidFill>
                <a:latin typeface="Source Sans Pro"/>
                <a:ea typeface="Source Sans Pro"/>
                <a:cs typeface="Source Sans Pro"/>
                <a:sym typeface="Source Sans Pro"/>
              </a:defRPr>
            </a:lvl2pPr>
            <a:lvl3pPr indent="-228600" lvl="2" marL="1371600" marR="0" rtl="0" algn="l">
              <a:lnSpc>
                <a:spcPct val="90000"/>
              </a:lnSpc>
              <a:spcBef>
                <a:spcPts val="400"/>
              </a:spcBef>
              <a:spcAft>
                <a:spcPts val="0"/>
              </a:spcAft>
              <a:buClr>
                <a:srgbClr val="888888"/>
              </a:buClr>
              <a:buSzPts val="1400"/>
              <a:buFont typeface="Arial"/>
              <a:buNone/>
              <a:defRPr b="0" i="0" sz="1400" u="none" cap="none" strike="noStrike">
                <a:solidFill>
                  <a:srgbClr val="888888"/>
                </a:solidFill>
                <a:latin typeface="Source Sans Pro"/>
                <a:ea typeface="Source Sans Pro"/>
                <a:cs typeface="Source Sans Pro"/>
                <a:sym typeface="Source Sans Pro"/>
              </a:defRPr>
            </a:lvl3pPr>
            <a:lvl4pPr indent="-228600" lvl="3" marL="1828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Source Sans Pro"/>
                <a:ea typeface="Source Sans Pro"/>
                <a:cs typeface="Source Sans Pro"/>
                <a:sym typeface="Source Sans Pro"/>
              </a:defRPr>
            </a:lvl4pPr>
            <a:lvl5pPr indent="-228600" lvl="4" marL="22860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Source Sans Pro"/>
                <a:ea typeface="Source Sans Pro"/>
                <a:cs typeface="Source Sans Pro"/>
                <a:sym typeface="Source Sans Pro"/>
              </a:defRPr>
            </a:lvl5pPr>
            <a:lvl6pPr indent="-228600" lvl="5" marL="27432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400"/>
              </a:spcBef>
              <a:spcAft>
                <a:spcPts val="0"/>
              </a:spcAft>
              <a:buClr>
                <a:srgbClr val="888888"/>
              </a:buClr>
              <a:buSzPts val="1200"/>
              <a:buFont typeface="Arial"/>
              <a:buNone/>
              <a:defRPr b="0" i="0" sz="1200" u="none" cap="none" strike="noStrike">
                <a:solidFill>
                  <a:srgbClr val="888888"/>
                </a:solidFill>
                <a:latin typeface="Calibri"/>
                <a:ea typeface="Calibri"/>
                <a:cs typeface="Calibri"/>
                <a:sym typeface="Calibri"/>
              </a:defRPr>
            </a:lvl9pPr>
          </a:lstStyle>
          <a:p/>
        </p:txBody>
      </p:sp>
      <p:sp>
        <p:nvSpPr>
          <p:cNvPr id="40" name="Google Shape;40;p9"/>
          <p:cNvSpPr txBox="1"/>
          <p:nvPr>
            <p:ph idx="10" type="dt"/>
          </p:nvPr>
        </p:nvSpPr>
        <p:spPr>
          <a:xfrm>
            <a:off x="628650" y="4767263"/>
            <a:ext cx="2057400" cy="273900"/>
          </a:xfrm>
          <a:prstGeom prst="rect">
            <a:avLst/>
          </a:prstGeom>
          <a:noFill/>
          <a:ln>
            <a:noFill/>
          </a:ln>
        </p:spPr>
        <p:txBody>
          <a:bodyPr anchorCtr="0" anchor="t" bIns="68575" lIns="68575" spcFirstLastPara="1" rIns="68575" wrap="square" tIns="68575">
            <a:noAutofit/>
          </a:bodyPr>
          <a:lstStyle>
            <a:lvl1pPr lvl="0"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9pPr>
          </a:lstStyle>
          <a:p/>
        </p:txBody>
      </p:sp>
      <p:sp>
        <p:nvSpPr>
          <p:cNvPr id="41" name="Google Shape;41;p9"/>
          <p:cNvSpPr txBox="1"/>
          <p:nvPr>
            <p:ph idx="11" type="ftr"/>
          </p:nvPr>
        </p:nvSpPr>
        <p:spPr>
          <a:xfrm>
            <a:off x="3028950" y="4767263"/>
            <a:ext cx="3086100" cy="273900"/>
          </a:xfrm>
          <a:prstGeom prst="rect">
            <a:avLst/>
          </a:prstGeom>
          <a:noFill/>
          <a:ln>
            <a:noFill/>
          </a:ln>
        </p:spPr>
        <p:txBody>
          <a:bodyPr anchorCtr="0" anchor="ctr" bIns="68575" lIns="68575" spcFirstLastPara="1" rIns="68575" wrap="square" tIns="68575">
            <a:noAutofit/>
          </a:bodyPr>
          <a:lstStyle>
            <a:lvl1pPr lvl="0" marR="0" rtl="0" algn="ctr">
              <a:lnSpc>
                <a:spcPct val="100000"/>
              </a:lnSpc>
              <a:spcBef>
                <a:spcPts val="0"/>
              </a:spcBef>
              <a:spcAft>
                <a:spcPts val="0"/>
              </a:spcAft>
              <a:buClr>
                <a:srgbClr val="888888"/>
              </a:buClr>
              <a:buSzPts val="1100"/>
              <a:buFont typeface="Calibri"/>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chemeClr val="dk1"/>
              </a:buClr>
              <a:buSzPts val="1100"/>
              <a:buFont typeface="Calibri"/>
              <a:buNone/>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rgbClr val="292C34"/>
        </a:solidFill>
      </p:bgPr>
    </p:bg>
    <p:spTree>
      <p:nvGrpSpPr>
        <p:cNvPr id="48" name="Shape 48"/>
        <p:cNvGrpSpPr/>
        <p:nvPr/>
      </p:nvGrpSpPr>
      <p:grpSpPr>
        <a:xfrm>
          <a:off x="0" y="0"/>
          <a:ext cx="0" cy="0"/>
          <a:chOff x="0" y="0"/>
          <a:chExt cx="0" cy="0"/>
        </a:xfrm>
      </p:grpSpPr>
      <p:sp>
        <p:nvSpPr>
          <p:cNvPr id="49" name="Google Shape;49;p11"/>
          <p:cNvSpPr txBox="1"/>
          <p:nvPr>
            <p:ph type="ctrTitle"/>
          </p:nvPr>
        </p:nvSpPr>
        <p:spPr>
          <a:xfrm>
            <a:off x="1143000" y="983773"/>
            <a:ext cx="6858000" cy="893700"/>
          </a:xfrm>
          <a:prstGeom prst="rect">
            <a:avLst/>
          </a:prstGeom>
          <a:noFill/>
          <a:ln>
            <a:noFill/>
          </a:ln>
        </p:spPr>
        <p:txBody>
          <a:bodyPr anchorCtr="0" anchor="b" bIns="91425" lIns="91425" spcFirstLastPara="1" rIns="91425" wrap="square" tIns="91425">
            <a:noAutofit/>
          </a:bodyPr>
          <a:lstStyle>
            <a:lvl1pPr lvl="0" marR="0" rtl="0" algn="ctr">
              <a:lnSpc>
                <a:spcPct val="90000"/>
              </a:lnSpc>
              <a:spcBef>
                <a:spcPts val="0"/>
              </a:spcBef>
              <a:spcAft>
                <a:spcPts val="0"/>
              </a:spcAft>
              <a:buClr>
                <a:srgbClr val="F7C359"/>
              </a:buClr>
              <a:buSzPts val="4800"/>
              <a:buFont typeface="Roboto"/>
              <a:buNone/>
              <a:defRPr i="0" sz="4800" u="none" cap="none" strike="noStrike">
                <a:solidFill>
                  <a:srgbClr val="F7C359"/>
                </a:solidFill>
                <a:latin typeface="Roboto"/>
                <a:ea typeface="Roboto"/>
                <a:cs typeface="Roboto"/>
                <a:sym typeface="Roboto"/>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50" name="Google Shape;50;p11"/>
          <p:cNvSpPr txBox="1"/>
          <p:nvPr>
            <p:ph idx="1" type="subTitle"/>
          </p:nvPr>
        </p:nvSpPr>
        <p:spPr>
          <a:xfrm>
            <a:off x="1143000" y="1877478"/>
            <a:ext cx="6858000" cy="1241700"/>
          </a:xfrm>
          <a:prstGeom prst="rect">
            <a:avLst/>
          </a:prstGeom>
          <a:noFill/>
          <a:ln>
            <a:noFill/>
          </a:ln>
        </p:spPr>
        <p:txBody>
          <a:bodyPr anchorCtr="0" anchor="t" bIns="91425" lIns="91425" spcFirstLastPara="1" rIns="91425" wrap="square" tIns="91425">
            <a:noAutofit/>
          </a:bodyPr>
          <a:lstStyle>
            <a:lvl1pPr lvl="0" marR="0" rtl="0" algn="ctr">
              <a:lnSpc>
                <a:spcPct val="90000"/>
              </a:lnSpc>
              <a:spcBef>
                <a:spcPts val="800"/>
              </a:spcBef>
              <a:spcAft>
                <a:spcPts val="0"/>
              </a:spcAft>
              <a:buSzPts val="3000"/>
              <a:buNone/>
              <a:defRPr i="0" sz="3000" u="none" cap="none" strike="noStrike"/>
            </a:lvl1pPr>
            <a:lvl2pPr lvl="1" marR="0" rtl="0" algn="ctr">
              <a:lnSpc>
                <a:spcPct val="90000"/>
              </a:lnSpc>
              <a:spcBef>
                <a:spcPts val="400"/>
              </a:spcBef>
              <a:spcAft>
                <a:spcPts val="0"/>
              </a:spcAft>
              <a:buClr>
                <a:schemeClr val="dk1"/>
              </a:buClr>
              <a:buSzPts val="1500"/>
              <a:buFont typeface="Arial"/>
              <a:buNone/>
              <a:defRPr b="0" i="0" sz="1500" u="none" cap="none" strike="noStrike">
                <a:solidFill>
                  <a:schemeClr val="dk1"/>
                </a:solidFill>
                <a:latin typeface="Source Sans Pro"/>
                <a:ea typeface="Source Sans Pro"/>
                <a:cs typeface="Source Sans Pro"/>
                <a:sym typeface="Source Sans Pro"/>
              </a:defRPr>
            </a:lvl2pPr>
            <a:lvl3pPr lvl="2" marR="0" rtl="0" algn="ctr">
              <a:lnSpc>
                <a:spcPct val="90000"/>
              </a:lnSpc>
              <a:spcBef>
                <a:spcPts val="400"/>
              </a:spcBef>
              <a:spcAft>
                <a:spcPts val="0"/>
              </a:spcAft>
              <a:buClr>
                <a:schemeClr val="dk1"/>
              </a:buClr>
              <a:buSzPts val="1400"/>
              <a:buFont typeface="Arial"/>
              <a:buNone/>
              <a:defRPr b="0" i="0" sz="1400" u="none" cap="none" strike="noStrike">
                <a:solidFill>
                  <a:schemeClr val="dk1"/>
                </a:solidFill>
                <a:latin typeface="Source Sans Pro"/>
                <a:ea typeface="Source Sans Pro"/>
                <a:cs typeface="Source Sans Pro"/>
                <a:sym typeface="Source Sans Pro"/>
              </a:defRPr>
            </a:lvl3pPr>
            <a:lvl4pPr lvl="3"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Source Sans Pro"/>
                <a:ea typeface="Source Sans Pro"/>
                <a:cs typeface="Source Sans Pro"/>
                <a:sym typeface="Source Sans Pro"/>
              </a:defRPr>
            </a:lvl4pPr>
            <a:lvl5pPr lvl="4"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Source Sans Pro"/>
                <a:ea typeface="Source Sans Pro"/>
                <a:cs typeface="Source Sans Pro"/>
                <a:sym typeface="Source Sans Pro"/>
              </a:defRPr>
            </a:lvl5pPr>
            <a:lvl6pPr lvl="5"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6pPr>
            <a:lvl7pPr lvl="6"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7pPr>
            <a:lvl8pPr lvl="7"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8pPr>
            <a:lvl9pPr lvl="8" marR="0" rtl="0" algn="ctr">
              <a:lnSpc>
                <a:spcPct val="90000"/>
              </a:lnSpc>
              <a:spcBef>
                <a:spcPts val="400"/>
              </a:spcBef>
              <a:spcAft>
                <a:spcPts val="0"/>
              </a:spcAft>
              <a:buClr>
                <a:schemeClr val="dk1"/>
              </a:buClr>
              <a:buSzPts val="1200"/>
              <a:buFont typeface="Arial"/>
              <a:buNone/>
              <a:defRPr b="0" i="0" sz="12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0"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9.xml"/><Relationship Id="rId3" Type="http://schemas.openxmlformats.org/officeDocument/2006/relationships/slideLayout" Target="../slideLayouts/slideLayout10.xml"/><Relationship Id="rId4" Type="http://schemas.openxmlformats.org/officeDocument/2006/relationships/slideLayout" Target="../slideLayouts/slideLayout11.xml"/><Relationship Id="rId10" Type="http://schemas.openxmlformats.org/officeDocument/2006/relationships/theme" Target="../theme/theme1.xml"/><Relationship Id="rId9" Type="http://schemas.openxmlformats.org/officeDocument/2006/relationships/slideLayout" Target="../slideLayouts/slideLayout16.xml"/><Relationship Id="rId5" Type="http://schemas.openxmlformats.org/officeDocument/2006/relationships/slideLayout" Target="../slideLayouts/slideLayout12.xml"/><Relationship Id="rId6" Type="http://schemas.openxmlformats.org/officeDocument/2006/relationships/slideLayout" Target="../slideLayouts/slideLayout13.xml"/><Relationship Id="rId7" Type="http://schemas.openxmlformats.org/officeDocument/2006/relationships/slideLayout" Target="../slideLayouts/slideLayout14.xml"/><Relationship Id="rId8"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92C3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628650" y="35832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7C359"/>
              </a:buClr>
              <a:buSzPts val="4000"/>
              <a:buFont typeface="Roboto Light"/>
              <a:buNone/>
              <a:defRPr i="0" sz="4000" u="none" cap="none" strike="noStrike">
                <a:solidFill>
                  <a:srgbClr val="F7C359"/>
                </a:solidFill>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7" name="Google Shape;7;p1"/>
          <p:cNvSpPr txBox="1"/>
          <p:nvPr>
            <p:ph idx="1" type="body"/>
          </p:nvPr>
        </p:nvSpPr>
        <p:spPr>
          <a:xfrm>
            <a:off x="628650" y="1304129"/>
            <a:ext cx="7886700" cy="2677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800"/>
              </a:spcBef>
              <a:spcAft>
                <a:spcPts val="0"/>
              </a:spcAft>
              <a:buClr>
                <a:srgbClr val="EFEFEF"/>
              </a:buClr>
              <a:buSzPts val="2400"/>
              <a:buFont typeface="Roboto"/>
              <a:buChar char="•"/>
              <a:defRPr i="0" sz="2400" u="none" cap="none" strike="noStrike">
                <a:solidFill>
                  <a:srgbClr val="EFEFEF"/>
                </a:solidFill>
                <a:latin typeface="Roboto"/>
                <a:ea typeface="Roboto"/>
                <a:cs typeface="Roboto"/>
                <a:sym typeface="Roboto"/>
              </a:defRPr>
            </a:lvl1pPr>
            <a:lvl2pPr indent="-381000" lvl="1" marL="914400" marR="0" rtl="0" algn="l">
              <a:lnSpc>
                <a:spcPct val="90000"/>
              </a:lnSpc>
              <a:spcBef>
                <a:spcPts val="400"/>
              </a:spcBef>
              <a:spcAft>
                <a:spcPts val="0"/>
              </a:spcAft>
              <a:buClr>
                <a:srgbClr val="EFEFEF"/>
              </a:buClr>
              <a:buSzPts val="2400"/>
              <a:buFont typeface="Roboto Light"/>
              <a:buChar char="•"/>
              <a:defRPr i="0" sz="2400" u="none" cap="none" strike="noStrike">
                <a:solidFill>
                  <a:srgbClr val="EFEFEF"/>
                </a:solidFill>
                <a:latin typeface="Roboto Light"/>
                <a:ea typeface="Roboto Light"/>
                <a:cs typeface="Roboto Light"/>
                <a:sym typeface="Roboto Light"/>
              </a:defRPr>
            </a:lvl2pPr>
            <a:lvl3pPr indent="-342900" lvl="2" marL="1371600" marR="0" rtl="0" algn="l">
              <a:lnSpc>
                <a:spcPct val="90000"/>
              </a:lnSpc>
              <a:spcBef>
                <a:spcPts val="400"/>
              </a:spcBef>
              <a:spcAft>
                <a:spcPts val="0"/>
              </a:spcAft>
              <a:buClr>
                <a:srgbClr val="EFEFEF"/>
              </a:buClr>
              <a:buSzPts val="1800"/>
              <a:buFont typeface="Roboto Light"/>
              <a:buChar char="•"/>
              <a:defRPr i="0" sz="1800" u="none" cap="none" strike="noStrike">
                <a:solidFill>
                  <a:srgbClr val="EFEFEF"/>
                </a:solidFill>
                <a:latin typeface="Roboto Light"/>
                <a:ea typeface="Roboto Light"/>
                <a:cs typeface="Roboto Light"/>
                <a:sym typeface="Roboto Light"/>
              </a:defRPr>
            </a:lvl3pPr>
            <a:lvl4pPr indent="-279400" lvl="3" marL="18288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4pPr>
            <a:lvl5pPr indent="-279400" lvl="4" marL="22860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5pPr>
            <a:lvl6pPr indent="-279400" lvl="5" marL="27432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6pPr>
            <a:lvl7pPr indent="-279400" lvl="6" marL="32004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7pPr>
            <a:lvl8pPr indent="-279400" lvl="7" marL="36576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8pPr>
            <a:lvl9pPr indent="-279400" lvl="8" marL="41148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9pPr>
          </a:lstStyle>
          <a:p/>
        </p:txBody>
      </p:sp>
      <p:sp>
        <p:nvSpPr>
          <p:cNvPr id="8" name="Google Shape;8;p1"/>
          <p:cNvSpPr txBox="1"/>
          <p:nvPr/>
        </p:nvSpPr>
        <p:spPr>
          <a:xfrm>
            <a:off x="171500" y="4608950"/>
            <a:ext cx="3891000" cy="3924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262626"/>
              </a:buClr>
              <a:buSzPts val="400"/>
              <a:buFont typeface="Open Sans"/>
              <a:buNone/>
            </a:pPr>
            <a:r>
              <a:rPr lang="en" sz="1800">
                <a:solidFill>
                  <a:srgbClr val="B7B7B7"/>
                </a:solidFill>
                <a:latin typeface="Roboto Light"/>
                <a:ea typeface="Roboto Light"/>
                <a:cs typeface="Roboto Light"/>
                <a:sym typeface="Roboto Light"/>
              </a:rPr>
              <a:t>Suricata</a:t>
            </a:r>
            <a:r>
              <a:rPr i="0" lang="en" sz="1800" u="none" cap="none" strike="noStrike">
                <a:solidFill>
                  <a:srgbClr val="B7B7B7"/>
                </a:solidFill>
                <a:latin typeface="Roboto Light"/>
                <a:ea typeface="Roboto Light"/>
                <a:cs typeface="Roboto Light"/>
                <a:sym typeface="Roboto Light"/>
              </a:rPr>
              <a:t> </a:t>
            </a:r>
            <a:r>
              <a:rPr i="0" lang="en" sz="2400" u="none" cap="none" strike="noStrike">
                <a:solidFill>
                  <a:srgbClr val="B7B7B7"/>
                </a:solidFill>
                <a:latin typeface="Roboto Light"/>
                <a:ea typeface="Roboto Light"/>
                <a:cs typeface="Roboto Light"/>
                <a:sym typeface="Roboto Light"/>
              </a:rPr>
              <a:t>|</a:t>
            </a:r>
            <a:r>
              <a:rPr i="0" lang="en" sz="1800" u="none" cap="none" strike="noStrike">
                <a:solidFill>
                  <a:srgbClr val="B7B7B7"/>
                </a:solidFill>
                <a:latin typeface="Roboto Light"/>
                <a:ea typeface="Roboto Light"/>
                <a:cs typeface="Roboto Light"/>
                <a:sym typeface="Roboto Light"/>
              </a:rPr>
              <a:t> </a:t>
            </a:r>
            <a:r>
              <a:rPr lang="en" sz="1800">
                <a:solidFill>
                  <a:srgbClr val="F7C359"/>
                </a:solidFill>
                <a:latin typeface="Roboto Light"/>
                <a:ea typeface="Roboto Light"/>
                <a:cs typeface="Roboto Light"/>
                <a:sym typeface="Roboto Light"/>
              </a:rPr>
              <a:t>Rule Writing</a:t>
            </a:r>
            <a:endParaRPr sz="1800">
              <a:solidFill>
                <a:srgbClr val="F7C359"/>
              </a:solidFill>
              <a:latin typeface="Roboto Light"/>
              <a:ea typeface="Roboto Light"/>
              <a:cs typeface="Roboto Light"/>
              <a:sym typeface="Roboto Light"/>
            </a:endParaRPr>
          </a:p>
          <a:p>
            <a:pPr indent="0" lvl="0" marL="0" marR="0" rtl="0" algn="l">
              <a:lnSpc>
                <a:spcPct val="100000"/>
              </a:lnSpc>
              <a:spcBef>
                <a:spcPts val="0"/>
              </a:spcBef>
              <a:spcAft>
                <a:spcPts val="0"/>
              </a:spcAft>
              <a:buClr>
                <a:srgbClr val="262626"/>
              </a:buClr>
              <a:buSzPts val="400"/>
              <a:buFont typeface="Open Sans"/>
              <a:buNone/>
            </a:pPr>
            <a:r>
              <a:t/>
            </a:r>
            <a:endParaRPr b="0" i="0" sz="1800" u="none" cap="none" strike="noStrike">
              <a:solidFill>
                <a:srgbClr val="F7C359"/>
              </a:solidFill>
              <a:latin typeface="Arial"/>
              <a:ea typeface="Arial"/>
              <a:cs typeface="Arial"/>
              <a:sym typeface="Arial"/>
            </a:endParaRPr>
          </a:p>
        </p:txBody>
      </p:sp>
      <p:sp>
        <p:nvSpPr>
          <p:cNvPr id="9" name="Google Shape;9;p1"/>
          <p:cNvSpPr txBox="1"/>
          <p:nvPr/>
        </p:nvSpPr>
        <p:spPr>
          <a:xfrm>
            <a:off x="3089250" y="4750550"/>
            <a:ext cx="2965500" cy="25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solidFill>
                  <a:srgbClr val="666666"/>
                </a:solidFill>
                <a:latin typeface="Roboto"/>
                <a:ea typeface="Roboto"/>
                <a:cs typeface="Roboto"/>
                <a:sym typeface="Roboto"/>
              </a:rPr>
              <a:t>This material is copyright protected. All rights reserved 2019</a:t>
            </a:r>
            <a:endParaRPr sz="800">
              <a:solidFill>
                <a:srgbClr val="666666"/>
              </a:solidFill>
              <a:latin typeface="Roboto"/>
              <a:ea typeface="Roboto"/>
              <a:cs typeface="Roboto"/>
              <a:sym typeface="Roboto"/>
            </a:endParaRPr>
          </a:p>
        </p:txBody>
      </p:sp>
      <p:pic>
        <p:nvPicPr>
          <p:cNvPr id="10" name="Google Shape;10;p1"/>
          <p:cNvPicPr preferRelativeResize="0"/>
          <p:nvPr/>
        </p:nvPicPr>
        <p:blipFill>
          <a:blip r:embed="rId1">
            <a:alphaModFix/>
          </a:blip>
          <a:stretch>
            <a:fillRect/>
          </a:stretch>
        </p:blipFill>
        <p:spPr>
          <a:xfrm>
            <a:off x="7555549" y="4253440"/>
            <a:ext cx="1446466" cy="7479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92C34"/>
        </a:solidFill>
      </p:bgPr>
    </p:bg>
    <p:spTree>
      <p:nvGrpSpPr>
        <p:cNvPr id="42" name="Shape 42"/>
        <p:cNvGrpSpPr/>
        <p:nvPr/>
      </p:nvGrpSpPr>
      <p:grpSpPr>
        <a:xfrm>
          <a:off x="0" y="0"/>
          <a:ext cx="0" cy="0"/>
          <a:chOff x="0" y="0"/>
          <a:chExt cx="0" cy="0"/>
        </a:xfrm>
      </p:grpSpPr>
      <p:sp>
        <p:nvSpPr>
          <p:cNvPr id="43" name="Google Shape;43;p10"/>
          <p:cNvSpPr txBox="1"/>
          <p:nvPr>
            <p:ph type="title"/>
          </p:nvPr>
        </p:nvSpPr>
        <p:spPr>
          <a:xfrm>
            <a:off x="628650" y="358324"/>
            <a:ext cx="7886700" cy="747900"/>
          </a:xfrm>
          <a:prstGeom prst="rect">
            <a:avLst/>
          </a:prstGeom>
          <a:noFill/>
          <a:ln>
            <a:noFill/>
          </a:ln>
        </p:spPr>
        <p:txBody>
          <a:bodyPr anchorCtr="0" anchor="ctr" bIns="91425" lIns="91425" spcFirstLastPara="1" rIns="91425" wrap="square" tIns="91425">
            <a:noAutofit/>
          </a:bodyPr>
          <a:lstStyle>
            <a:lvl1pPr lvl="0" marR="0" rtl="0" algn="l">
              <a:lnSpc>
                <a:spcPct val="90000"/>
              </a:lnSpc>
              <a:spcBef>
                <a:spcPts val="0"/>
              </a:spcBef>
              <a:spcAft>
                <a:spcPts val="0"/>
              </a:spcAft>
              <a:buClr>
                <a:srgbClr val="F7C359"/>
              </a:buClr>
              <a:buSzPts val="4000"/>
              <a:buFont typeface="Roboto Light"/>
              <a:buNone/>
              <a:defRPr i="0" sz="4000" u="none" cap="none" strike="noStrike">
                <a:solidFill>
                  <a:srgbClr val="F7C359"/>
                </a:solidFill>
                <a:latin typeface="Roboto Light"/>
                <a:ea typeface="Roboto Light"/>
                <a:cs typeface="Roboto Light"/>
                <a:sym typeface="Roboto Light"/>
              </a:defRPr>
            </a:lvl1pPr>
            <a:lvl2pPr lvl="1" rtl="0">
              <a:spcBef>
                <a:spcPts val="0"/>
              </a:spcBef>
              <a:spcAft>
                <a:spcPts val="0"/>
              </a:spcAft>
              <a:buSzPts val="1000"/>
              <a:buFont typeface="Arial"/>
              <a:buNone/>
              <a:defRPr sz="1400"/>
            </a:lvl2pPr>
            <a:lvl3pPr lvl="2" rtl="0">
              <a:spcBef>
                <a:spcPts val="0"/>
              </a:spcBef>
              <a:spcAft>
                <a:spcPts val="0"/>
              </a:spcAft>
              <a:buSzPts val="1000"/>
              <a:buFont typeface="Arial"/>
              <a:buNone/>
              <a:defRPr sz="1400"/>
            </a:lvl3pPr>
            <a:lvl4pPr lvl="3" rtl="0">
              <a:spcBef>
                <a:spcPts val="0"/>
              </a:spcBef>
              <a:spcAft>
                <a:spcPts val="0"/>
              </a:spcAft>
              <a:buSzPts val="1000"/>
              <a:buFont typeface="Arial"/>
              <a:buNone/>
              <a:defRPr sz="1400"/>
            </a:lvl4pPr>
            <a:lvl5pPr lvl="4" rtl="0">
              <a:spcBef>
                <a:spcPts val="0"/>
              </a:spcBef>
              <a:spcAft>
                <a:spcPts val="0"/>
              </a:spcAft>
              <a:buSzPts val="1000"/>
              <a:buFont typeface="Arial"/>
              <a:buNone/>
              <a:defRPr sz="1400"/>
            </a:lvl5pPr>
            <a:lvl6pPr lvl="5" rtl="0">
              <a:spcBef>
                <a:spcPts val="0"/>
              </a:spcBef>
              <a:spcAft>
                <a:spcPts val="0"/>
              </a:spcAft>
              <a:buSzPts val="1000"/>
              <a:buFont typeface="Arial"/>
              <a:buNone/>
              <a:defRPr sz="1400"/>
            </a:lvl6pPr>
            <a:lvl7pPr lvl="6" rtl="0">
              <a:spcBef>
                <a:spcPts val="0"/>
              </a:spcBef>
              <a:spcAft>
                <a:spcPts val="0"/>
              </a:spcAft>
              <a:buSzPts val="1000"/>
              <a:buFont typeface="Arial"/>
              <a:buNone/>
              <a:defRPr sz="1400"/>
            </a:lvl7pPr>
            <a:lvl8pPr lvl="7" rtl="0">
              <a:spcBef>
                <a:spcPts val="0"/>
              </a:spcBef>
              <a:spcAft>
                <a:spcPts val="0"/>
              </a:spcAft>
              <a:buSzPts val="1000"/>
              <a:buFont typeface="Arial"/>
              <a:buNone/>
              <a:defRPr sz="1400"/>
            </a:lvl8pPr>
            <a:lvl9pPr lvl="8" rtl="0">
              <a:spcBef>
                <a:spcPts val="0"/>
              </a:spcBef>
              <a:spcAft>
                <a:spcPts val="0"/>
              </a:spcAft>
              <a:buSzPts val="1000"/>
              <a:buFont typeface="Arial"/>
              <a:buNone/>
              <a:defRPr sz="1400"/>
            </a:lvl9pPr>
          </a:lstStyle>
          <a:p/>
        </p:txBody>
      </p:sp>
      <p:sp>
        <p:nvSpPr>
          <p:cNvPr id="44" name="Google Shape;44;p10"/>
          <p:cNvSpPr txBox="1"/>
          <p:nvPr>
            <p:ph idx="1" type="body"/>
          </p:nvPr>
        </p:nvSpPr>
        <p:spPr>
          <a:xfrm>
            <a:off x="628650" y="1304129"/>
            <a:ext cx="7886700" cy="2677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90000"/>
              </a:lnSpc>
              <a:spcBef>
                <a:spcPts val="800"/>
              </a:spcBef>
              <a:spcAft>
                <a:spcPts val="0"/>
              </a:spcAft>
              <a:buClr>
                <a:srgbClr val="EFEFEF"/>
              </a:buClr>
              <a:buSzPts val="2400"/>
              <a:buFont typeface="Roboto"/>
              <a:buChar char="•"/>
              <a:defRPr i="0" sz="2400" u="none" cap="none" strike="noStrike">
                <a:solidFill>
                  <a:srgbClr val="EFEFEF"/>
                </a:solidFill>
                <a:latin typeface="Roboto"/>
                <a:ea typeface="Roboto"/>
                <a:cs typeface="Roboto"/>
                <a:sym typeface="Roboto"/>
              </a:defRPr>
            </a:lvl1pPr>
            <a:lvl2pPr indent="-381000" lvl="1" marL="914400" marR="0" rtl="0" algn="l">
              <a:lnSpc>
                <a:spcPct val="90000"/>
              </a:lnSpc>
              <a:spcBef>
                <a:spcPts val="400"/>
              </a:spcBef>
              <a:spcAft>
                <a:spcPts val="0"/>
              </a:spcAft>
              <a:buClr>
                <a:srgbClr val="EFEFEF"/>
              </a:buClr>
              <a:buSzPts val="2400"/>
              <a:buFont typeface="Roboto Light"/>
              <a:buChar char="•"/>
              <a:defRPr i="0" sz="2400" u="none" cap="none" strike="noStrike">
                <a:solidFill>
                  <a:srgbClr val="EFEFEF"/>
                </a:solidFill>
                <a:latin typeface="Roboto Light"/>
                <a:ea typeface="Roboto Light"/>
                <a:cs typeface="Roboto Light"/>
                <a:sym typeface="Roboto Light"/>
              </a:defRPr>
            </a:lvl2pPr>
            <a:lvl3pPr indent="-342900" lvl="2" marL="1371600" marR="0" rtl="0" algn="l">
              <a:lnSpc>
                <a:spcPct val="90000"/>
              </a:lnSpc>
              <a:spcBef>
                <a:spcPts val="400"/>
              </a:spcBef>
              <a:spcAft>
                <a:spcPts val="0"/>
              </a:spcAft>
              <a:buClr>
                <a:srgbClr val="EFEFEF"/>
              </a:buClr>
              <a:buSzPts val="1800"/>
              <a:buFont typeface="Roboto Light"/>
              <a:buChar char="•"/>
              <a:defRPr i="0" sz="1800" u="none" cap="none" strike="noStrike">
                <a:solidFill>
                  <a:srgbClr val="EFEFEF"/>
                </a:solidFill>
                <a:latin typeface="Roboto Light"/>
                <a:ea typeface="Roboto Light"/>
                <a:cs typeface="Roboto Light"/>
                <a:sym typeface="Roboto Light"/>
              </a:defRPr>
            </a:lvl3pPr>
            <a:lvl4pPr indent="-279400" lvl="3" marL="18288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4pPr>
            <a:lvl5pPr indent="-279400" lvl="4" marL="22860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5pPr>
            <a:lvl6pPr indent="-279400" lvl="5" marL="27432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6pPr>
            <a:lvl7pPr indent="-279400" lvl="6" marL="32004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7pPr>
            <a:lvl8pPr indent="-279400" lvl="7" marL="36576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8pPr>
            <a:lvl9pPr indent="-279400" lvl="8" marL="4114800" marR="0" rtl="0" algn="l">
              <a:lnSpc>
                <a:spcPct val="90000"/>
              </a:lnSpc>
              <a:spcBef>
                <a:spcPts val="400"/>
              </a:spcBef>
              <a:spcAft>
                <a:spcPts val="0"/>
              </a:spcAft>
              <a:buClr>
                <a:srgbClr val="EFEFEF"/>
              </a:buClr>
              <a:buSzPts val="800"/>
              <a:buFont typeface="Roboto Light"/>
              <a:buChar char="•"/>
              <a:defRPr i="0" sz="800" u="none" cap="none" strike="noStrike">
                <a:solidFill>
                  <a:srgbClr val="EFEFEF"/>
                </a:solidFill>
                <a:latin typeface="Roboto Light"/>
                <a:ea typeface="Roboto Light"/>
                <a:cs typeface="Roboto Light"/>
                <a:sym typeface="Roboto Light"/>
              </a:defRPr>
            </a:lvl9pPr>
          </a:lstStyle>
          <a:p/>
        </p:txBody>
      </p:sp>
      <p:sp>
        <p:nvSpPr>
          <p:cNvPr id="45" name="Google Shape;45;p10"/>
          <p:cNvSpPr txBox="1"/>
          <p:nvPr/>
        </p:nvSpPr>
        <p:spPr>
          <a:xfrm>
            <a:off x="19100" y="4608950"/>
            <a:ext cx="3368700" cy="3924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262626"/>
              </a:buClr>
              <a:buSzPts val="400"/>
              <a:buFont typeface="Open Sans"/>
              <a:buNone/>
            </a:pPr>
            <a:r>
              <a:rPr lang="en" sz="1800">
                <a:solidFill>
                  <a:srgbClr val="B7B7B7"/>
                </a:solidFill>
                <a:latin typeface="Roboto Light"/>
                <a:ea typeface="Roboto Light"/>
                <a:cs typeface="Roboto Light"/>
                <a:sym typeface="Roboto Light"/>
              </a:rPr>
              <a:t>Operator</a:t>
            </a:r>
            <a:r>
              <a:rPr i="0" lang="en" sz="1800" u="none" cap="none" strike="noStrike">
                <a:solidFill>
                  <a:srgbClr val="B7B7B7"/>
                </a:solidFill>
                <a:latin typeface="Roboto Light"/>
                <a:ea typeface="Roboto Light"/>
                <a:cs typeface="Roboto Light"/>
                <a:sym typeface="Roboto Light"/>
              </a:rPr>
              <a:t> </a:t>
            </a:r>
            <a:r>
              <a:rPr i="0" lang="en" sz="2400" u="none" cap="none" strike="noStrike">
                <a:solidFill>
                  <a:srgbClr val="B7B7B7"/>
                </a:solidFill>
                <a:latin typeface="Roboto Light"/>
                <a:ea typeface="Roboto Light"/>
                <a:cs typeface="Roboto Light"/>
                <a:sym typeface="Roboto Light"/>
              </a:rPr>
              <a:t>|</a:t>
            </a:r>
            <a:r>
              <a:rPr i="0" lang="en" sz="1800" u="none" cap="none" strike="noStrike">
                <a:solidFill>
                  <a:srgbClr val="B7B7B7"/>
                </a:solidFill>
                <a:latin typeface="Roboto Light"/>
                <a:ea typeface="Roboto Light"/>
                <a:cs typeface="Roboto Light"/>
                <a:sym typeface="Roboto Light"/>
              </a:rPr>
              <a:t> </a:t>
            </a:r>
            <a:r>
              <a:rPr lang="en" sz="1800">
                <a:solidFill>
                  <a:srgbClr val="F7C359"/>
                </a:solidFill>
                <a:latin typeface="Roboto Light"/>
                <a:ea typeface="Roboto Light"/>
                <a:cs typeface="Roboto Light"/>
                <a:sym typeface="Roboto Light"/>
              </a:rPr>
              <a:t>Suricata</a:t>
            </a:r>
            <a:endParaRPr>
              <a:latin typeface="Roboto Light"/>
              <a:ea typeface="Roboto Light"/>
              <a:cs typeface="Roboto Light"/>
              <a:sym typeface="Roboto Light"/>
            </a:endParaRPr>
          </a:p>
          <a:p>
            <a:pPr indent="0" lvl="0" marL="0" marR="0" rtl="0" algn="l">
              <a:lnSpc>
                <a:spcPct val="100000"/>
              </a:lnSpc>
              <a:spcBef>
                <a:spcPts val="0"/>
              </a:spcBef>
              <a:spcAft>
                <a:spcPts val="0"/>
              </a:spcAft>
              <a:buClr>
                <a:srgbClr val="262626"/>
              </a:buClr>
              <a:buSzPts val="400"/>
              <a:buFont typeface="Open Sans"/>
              <a:buNone/>
            </a:pPr>
            <a:r>
              <a:t/>
            </a:r>
            <a:endParaRPr b="0" i="0" sz="1800" u="none" cap="none" strike="noStrike">
              <a:solidFill>
                <a:srgbClr val="F7C359"/>
              </a:solidFill>
              <a:latin typeface="Arial"/>
              <a:ea typeface="Arial"/>
              <a:cs typeface="Arial"/>
              <a:sym typeface="Arial"/>
            </a:endParaRPr>
          </a:p>
        </p:txBody>
      </p:sp>
      <p:sp>
        <p:nvSpPr>
          <p:cNvPr id="46" name="Google Shape;46;p10"/>
          <p:cNvSpPr txBox="1"/>
          <p:nvPr/>
        </p:nvSpPr>
        <p:spPr>
          <a:xfrm>
            <a:off x="3089250" y="4750550"/>
            <a:ext cx="2965500" cy="250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800">
                <a:solidFill>
                  <a:srgbClr val="666666"/>
                </a:solidFill>
                <a:latin typeface="Roboto"/>
                <a:ea typeface="Roboto"/>
                <a:cs typeface="Roboto"/>
                <a:sym typeface="Roboto"/>
              </a:rPr>
              <a:t>This material is copyright protected. All rights reserved 2019</a:t>
            </a:r>
            <a:endParaRPr sz="800">
              <a:solidFill>
                <a:srgbClr val="666666"/>
              </a:solidFill>
              <a:latin typeface="Roboto"/>
              <a:ea typeface="Roboto"/>
              <a:cs typeface="Roboto"/>
              <a:sym typeface="Roboto"/>
            </a:endParaRPr>
          </a:p>
        </p:txBody>
      </p:sp>
      <p:pic>
        <p:nvPicPr>
          <p:cNvPr id="47" name="Google Shape;47;p10"/>
          <p:cNvPicPr preferRelativeResize="0"/>
          <p:nvPr/>
        </p:nvPicPr>
        <p:blipFill>
          <a:blip r:embed="rId1">
            <a:alphaModFix/>
          </a:blip>
          <a:stretch>
            <a:fillRect/>
          </a:stretch>
        </p:blipFill>
        <p:spPr>
          <a:xfrm>
            <a:off x="8316986" y="4089050"/>
            <a:ext cx="728369" cy="912302"/>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6" r:id="rId2"/>
    <p:sldLayoutId id="2147483657" r:id="rId3"/>
    <p:sldLayoutId id="2147483658" r:id="rId4"/>
    <p:sldLayoutId id="2147483659" r:id="rId5"/>
    <p:sldLayoutId id="2147483660" r:id="rId6"/>
    <p:sldLayoutId id="2147483661" r:id="rId7"/>
    <p:sldLayoutId id="2147483662" r:id="rId8"/>
    <p:sldLayoutId id="2147483663"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 Id="rId3" Type="http://schemas.openxmlformats.org/officeDocument/2006/relationships/comments" Target="../comments/commen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 Id="rId6"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9"/>
          <p:cNvSpPr txBox="1"/>
          <p:nvPr>
            <p:ph type="ctrTitle"/>
          </p:nvPr>
        </p:nvSpPr>
        <p:spPr>
          <a:xfrm>
            <a:off x="1143000" y="983773"/>
            <a:ext cx="6858000" cy="89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Suricata Rule Writing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8"/>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Port</a:t>
            </a:r>
            <a:r>
              <a:rPr lang="en" sz="3600"/>
              <a:t> Header Reserved Characters</a:t>
            </a:r>
            <a:endParaRPr sz="3600"/>
          </a:p>
        </p:txBody>
      </p:sp>
      <p:graphicFrame>
        <p:nvGraphicFramePr>
          <p:cNvPr id="139" name="Google Shape;139;p28"/>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Reserved Character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Description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(exclamation point)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Negation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 (square brackets)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Grouping</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(colon)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Range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(comma)</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Delimiter </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9"/>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Port</a:t>
            </a:r>
            <a:r>
              <a:rPr lang="en"/>
              <a:t> Header Examples</a:t>
            </a:r>
            <a:endParaRPr/>
          </a:p>
        </p:txBody>
      </p:sp>
      <p:graphicFrame>
        <p:nvGraphicFramePr>
          <p:cNvPr id="145" name="Google Shape;145;p29"/>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gridCol w="4670875"/>
              </a:tblGrid>
              <a:tr h="381000">
                <a:tc>
                  <a:txBody>
                    <a:bodyPr/>
                    <a:lstStyle/>
                    <a:p>
                      <a:pPr indent="0" lvl="0" marL="0" rtl="0" algn="l">
                        <a:spcBef>
                          <a:spcPts val="0"/>
                        </a:spcBef>
                        <a:spcAft>
                          <a:spcPts val="0"/>
                        </a:spcAft>
                        <a:buNone/>
                      </a:pPr>
                      <a:r>
                        <a:rPr b="1" lang="en"/>
                        <a:t>Example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Description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port 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all ports except 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[80, 443]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port 80 or 443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[20:25]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port 20, 21, 22, 23, 24, or 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[20:25, !24]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port 20, 21, 22, 23, or 25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[1024: ]</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all ports that are equal to and greater than 1024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30"/>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Direction</a:t>
            </a:r>
            <a:r>
              <a:rPr lang="en"/>
              <a:t> Header Examples</a:t>
            </a:r>
            <a:endParaRPr/>
          </a:p>
        </p:txBody>
      </p:sp>
      <p:graphicFrame>
        <p:nvGraphicFramePr>
          <p:cNvPr id="151" name="Google Shape;151;p30"/>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gridCol w="4670875"/>
              </a:tblGrid>
              <a:tr h="381000">
                <a:tc>
                  <a:txBody>
                    <a:bodyPr/>
                    <a:lstStyle/>
                    <a:p>
                      <a:pPr indent="0" lvl="0" marL="0" rtl="0" algn="l">
                        <a:spcBef>
                          <a:spcPts val="0"/>
                        </a:spcBef>
                        <a:spcAft>
                          <a:spcPts val="0"/>
                        </a:spcAft>
                        <a:buNone/>
                      </a:pPr>
                      <a:r>
                        <a:rPr b="1" lang="en"/>
                        <a:t>Example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Description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-&gt;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Source to Destination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&lt;-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Destination to Source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&lt;&gt;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Any direction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31"/>
          <p:cNvSpPr txBox="1"/>
          <p:nvPr>
            <p:ph type="title"/>
          </p:nvPr>
        </p:nvSpPr>
        <p:spPr>
          <a:xfrm>
            <a:off x="628650" y="48667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Rule Options</a:t>
            </a:r>
            <a:endParaRPr/>
          </a:p>
        </p:txBody>
      </p:sp>
      <p:graphicFrame>
        <p:nvGraphicFramePr>
          <p:cNvPr id="157" name="Google Shape;157;p31"/>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1856900"/>
                <a:gridCol w="5382100"/>
              </a:tblGrid>
              <a:tr h="381000">
                <a:tc>
                  <a:txBody>
                    <a:bodyPr/>
                    <a:lstStyle/>
                    <a:p>
                      <a:pPr indent="0" lvl="0" marL="0" rtl="0" algn="l">
                        <a:spcBef>
                          <a:spcPts val="0"/>
                        </a:spcBef>
                        <a:spcAft>
                          <a:spcPts val="0"/>
                        </a:spcAft>
                        <a:buNone/>
                      </a:pPr>
                      <a:r>
                        <a:rPr b="1" lang="en"/>
                        <a:t>Option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Example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msg</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msg: “This is an example Message”;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sid</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sid: 1234567; rev 9;</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reference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reference:url,</a:t>
                      </a:r>
                      <a:r>
                        <a:rPr lang="en"/>
                        <a:t>https://this-page-intentionally-left-blank.org;</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priority</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priority: 1;</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classtype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classtype: suspicious-activity;</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metadata</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metadata: “this is just ignored and not used in suricata”;</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target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t</a:t>
                      </a:r>
                      <a:r>
                        <a:rPr lang="en"/>
                        <a:t>arget: src_ip;</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3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Rule Options, content option.</a:t>
            </a:r>
            <a:endParaRPr/>
          </a:p>
        </p:txBody>
      </p:sp>
      <p:sp>
        <p:nvSpPr>
          <p:cNvPr id="163" name="Google Shape;163;p3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Example:</a:t>
            </a:r>
            <a:endParaRPr/>
          </a:p>
          <a:p>
            <a:pPr indent="-381000" lvl="1" marL="914400" rtl="0" algn="l">
              <a:spcBef>
                <a:spcPts val="0"/>
              </a:spcBef>
              <a:spcAft>
                <a:spcPts val="0"/>
              </a:spcAft>
              <a:buSzPts val="2400"/>
              <a:buChar char="•"/>
            </a:pPr>
            <a:r>
              <a:rPr lang="en"/>
              <a:t>content: “http|3A|//”;</a:t>
            </a:r>
            <a:endParaRPr/>
          </a:p>
          <a:p>
            <a:pPr indent="-419100" lvl="0" marL="457200" rtl="0" algn="l">
              <a:spcBef>
                <a:spcPts val="0"/>
              </a:spcBef>
              <a:spcAft>
                <a:spcPts val="0"/>
              </a:spcAft>
              <a:buSzPts val="3000"/>
              <a:buChar char="•"/>
            </a:pPr>
            <a:r>
              <a:rPr lang="en"/>
              <a:t>Character matching, case sensitive</a:t>
            </a:r>
            <a:endParaRPr/>
          </a:p>
          <a:p>
            <a:pPr indent="-419100" lvl="0" marL="457200" rtl="0" algn="l">
              <a:spcBef>
                <a:spcPts val="0"/>
              </a:spcBef>
              <a:spcAft>
                <a:spcPts val="0"/>
              </a:spcAft>
              <a:buSzPts val="3000"/>
              <a:buChar char="•"/>
            </a:pPr>
            <a:r>
              <a:rPr lang="en"/>
              <a:t>Can use multiple content matches</a:t>
            </a:r>
            <a:endParaRPr/>
          </a:p>
          <a:p>
            <a:pPr indent="-419100" lvl="0" marL="457200" rtl="0" algn="l">
              <a:spcBef>
                <a:spcPts val="0"/>
              </a:spcBef>
              <a:spcAft>
                <a:spcPts val="0"/>
              </a:spcAft>
              <a:buSzPts val="3000"/>
              <a:buChar char="•"/>
            </a:pPr>
            <a:r>
              <a:rPr lang="en"/>
              <a:t>Can use hex representation by using pipes</a:t>
            </a:r>
            <a:endParaRPr/>
          </a:p>
          <a:p>
            <a:pPr indent="-419100" lvl="0" marL="457200" rtl="0" algn="l">
              <a:spcBef>
                <a:spcPts val="0"/>
              </a:spcBef>
              <a:spcAft>
                <a:spcPts val="0"/>
              </a:spcAft>
              <a:buSzPts val="3000"/>
              <a:buChar char="•"/>
            </a:pPr>
            <a:r>
              <a:rPr lang="en"/>
              <a:t>Some </a:t>
            </a:r>
            <a:r>
              <a:rPr lang="en"/>
              <a:t>characters</a:t>
            </a:r>
            <a:r>
              <a:rPr lang="en"/>
              <a:t> must be hex when used</a:t>
            </a:r>
            <a:endParaRPr/>
          </a:p>
        </p:txBody>
      </p:sp>
      <p:graphicFrame>
        <p:nvGraphicFramePr>
          <p:cNvPr id="164" name="Google Shape;164;p32"/>
          <p:cNvGraphicFramePr/>
          <p:nvPr/>
        </p:nvGraphicFramePr>
        <p:xfrm>
          <a:off x="952500" y="3761700"/>
          <a:ext cx="3000000" cy="3000000"/>
        </p:xfrm>
        <a:graphic>
          <a:graphicData uri="http://schemas.openxmlformats.org/drawingml/2006/table">
            <a:tbl>
              <a:tblPr>
                <a:noFill/>
                <a:tableStyleId>{3A558F9E-EE9D-483C-848C-991DF596F5C3}</a:tableStyleId>
              </a:tblPr>
              <a:tblGrid>
                <a:gridCol w="1581800"/>
                <a:gridCol w="1313800"/>
                <a:gridCol w="1447800"/>
                <a:gridCol w="1447800"/>
                <a:gridCol w="1447800"/>
              </a:tblGrid>
              <a:tr h="381000">
                <a:tc>
                  <a:txBody>
                    <a:bodyPr/>
                    <a:lstStyle/>
                    <a:p>
                      <a:pPr indent="0" lvl="0" marL="0" rtl="0" algn="l">
                        <a:spcBef>
                          <a:spcPts val="0"/>
                        </a:spcBef>
                        <a:spcAft>
                          <a:spcPts val="0"/>
                        </a:spcAft>
                        <a:buNone/>
                      </a:pPr>
                      <a:r>
                        <a:rPr lang="en"/>
                        <a:t>“ (double quotes)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 (</a:t>
                      </a:r>
                      <a:r>
                        <a:rPr lang="en"/>
                        <a:t>semicolon</a:t>
                      </a:r>
                      <a:r>
                        <a:rPr lang="en"/>
                        <a: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 (colon)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 (pipe)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 (backslack)</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ctr">
                        <a:spcBef>
                          <a:spcPts val="0"/>
                        </a:spcBef>
                        <a:spcAft>
                          <a:spcPts val="0"/>
                        </a:spcAft>
                        <a:buNone/>
                      </a:pPr>
                      <a:r>
                        <a:rPr lang="en"/>
                        <a:t>|22|</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t>|3B|</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t>|3A|</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t>|7C|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t>|5C|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3"/>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Modifier, nocase option</a:t>
            </a:r>
            <a:endParaRPr/>
          </a:p>
        </p:txBody>
      </p:sp>
      <p:sp>
        <p:nvSpPr>
          <p:cNvPr id="170" name="Google Shape;170;p33"/>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Example</a:t>
            </a:r>
            <a:endParaRPr/>
          </a:p>
          <a:p>
            <a:pPr indent="-381000" lvl="1" marL="914400" rtl="0" algn="l">
              <a:spcBef>
                <a:spcPts val="0"/>
              </a:spcBef>
              <a:spcAft>
                <a:spcPts val="0"/>
              </a:spcAft>
              <a:buSzPts val="2400"/>
              <a:buChar char="•"/>
            </a:pPr>
            <a:r>
              <a:rPr lang="en"/>
              <a:t>c</a:t>
            </a:r>
            <a:r>
              <a:rPr lang="en"/>
              <a:t>ontent: “http|3A|//”; nocase;</a:t>
            </a:r>
            <a:endParaRPr/>
          </a:p>
          <a:p>
            <a:pPr indent="-419100" lvl="0" marL="457200" rtl="0" algn="l">
              <a:spcBef>
                <a:spcPts val="0"/>
              </a:spcBef>
              <a:spcAft>
                <a:spcPts val="0"/>
              </a:spcAft>
              <a:buSzPts val="3000"/>
              <a:buChar char="•"/>
            </a:pPr>
            <a:r>
              <a:rPr lang="en"/>
              <a:t>Character matching no longer case sensitive</a:t>
            </a:r>
            <a:endParaRPr/>
          </a:p>
        </p:txBody>
      </p:sp>
      <p:graphicFrame>
        <p:nvGraphicFramePr>
          <p:cNvPr id="171" name="Google Shape;171;p33"/>
          <p:cNvGraphicFramePr/>
          <p:nvPr/>
        </p:nvGraphicFramePr>
        <p:xfrm>
          <a:off x="952500" y="2936825"/>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Payload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Matched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http://</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HTTP://</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HtTp://</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34"/>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Modifier</a:t>
            </a:r>
            <a:r>
              <a:rPr lang="en"/>
              <a:t>, depth option</a:t>
            </a:r>
            <a:endParaRPr/>
          </a:p>
        </p:txBody>
      </p:sp>
      <p:sp>
        <p:nvSpPr>
          <p:cNvPr id="177" name="Google Shape;177;p34"/>
          <p:cNvSpPr txBox="1"/>
          <p:nvPr>
            <p:ph idx="1" type="body"/>
          </p:nvPr>
        </p:nvSpPr>
        <p:spPr>
          <a:xfrm>
            <a:off x="422675" y="1108925"/>
            <a:ext cx="8092800" cy="2677500"/>
          </a:xfrm>
          <a:prstGeom prst="rect">
            <a:avLst/>
          </a:prstGeom>
        </p:spPr>
        <p:txBody>
          <a:bodyPr anchorCtr="0" anchor="t" bIns="91425" lIns="91425" spcFirstLastPara="1" rIns="91425" wrap="square" tIns="91425">
            <a:noAutofit/>
          </a:bodyPr>
          <a:lstStyle/>
          <a:p>
            <a:pPr indent="-381000" lvl="0" marL="457200" rtl="0" algn="l">
              <a:spcBef>
                <a:spcPts val="800"/>
              </a:spcBef>
              <a:spcAft>
                <a:spcPts val="0"/>
              </a:spcAft>
              <a:buSzPts val="2400"/>
              <a:buChar char="•"/>
            </a:pPr>
            <a:r>
              <a:rPr lang="en" sz="2400"/>
              <a:t>Example</a:t>
            </a:r>
            <a:endParaRPr sz="2400"/>
          </a:p>
          <a:p>
            <a:pPr indent="-381000" lvl="1" marL="914400" rtl="0" algn="l">
              <a:spcBef>
                <a:spcPts val="0"/>
              </a:spcBef>
              <a:spcAft>
                <a:spcPts val="0"/>
              </a:spcAft>
              <a:buSzPts val="2400"/>
              <a:buChar char="•"/>
            </a:pPr>
            <a:r>
              <a:rPr lang="en"/>
              <a:t>c</a:t>
            </a:r>
            <a:r>
              <a:rPr lang="en"/>
              <a:t>ontent: “abc”; depth:6;</a:t>
            </a:r>
            <a:endParaRPr/>
          </a:p>
          <a:p>
            <a:pPr indent="-381000" lvl="0" marL="457200" rtl="0" algn="l">
              <a:spcBef>
                <a:spcPts val="0"/>
              </a:spcBef>
              <a:spcAft>
                <a:spcPts val="0"/>
              </a:spcAft>
              <a:buSzPts val="2400"/>
              <a:buChar char="•"/>
            </a:pPr>
            <a:r>
              <a:rPr lang="en" sz="2400"/>
              <a:t>How far in from the beginning could the content be</a:t>
            </a:r>
            <a:endParaRPr sz="2400"/>
          </a:p>
          <a:p>
            <a:pPr indent="-381000" lvl="0" marL="457200" rtl="0" algn="l">
              <a:spcBef>
                <a:spcPts val="0"/>
              </a:spcBef>
              <a:spcAft>
                <a:spcPts val="0"/>
              </a:spcAft>
              <a:buSzPts val="2400"/>
              <a:buChar char="•"/>
            </a:pPr>
            <a:r>
              <a:rPr lang="en" sz="2400"/>
              <a:t>Will match if abc is in the first 6 bytes</a:t>
            </a:r>
            <a:endParaRPr sz="2400"/>
          </a:p>
        </p:txBody>
      </p:sp>
      <p:graphicFrame>
        <p:nvGraphicFramePr>
          <p:cNvPr id="178" name="Google Shape;178;p34"/>
          <p:cNvGraphicFramePr/>
          <p:nvPr/>
        </p:nvGraphicFramePr>
        <p:xfrm>
          <a:off x="952500" y="2936825"/>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Payload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Matched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Clr>
                          <a:schemeClr val="dk1"/>
                        </a:buClr>
                        <a:buSzPts val="1100"/>
                        <a:buFont typeface="Arial"/>
                        <a:buNone/>
                      </a:pPr>
                      <a:r>
                        <a:rPr lang="en">
                          <a:solidFill>
                            <a:schemeClr val="dk1"/>
                          </a:solidFill>
                        </a:rPr>
                        <a:t>abcdefghi</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defghiabc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No</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0000"/>
                    </a:solidFill>
                  </a:tcPr>
                </a:tc>
              </a:tr>
              <a:tr h="381000">
                <a:tc>
                  <a:txBody>
                    <a:bodyPr/>
                    <a:lstStyle/>
                    <a:p>
                      <a:pPr indent="0" lvl="0" marL="0" rtl="0" algn="l">
                        <a:spcBef>
                          <a:spcPts val="0"/>
                        </a:spcBef>
                        <a:spcAft>
                          <a:spcPts val="0"/>
                        </a:spcAft>
                        <a:buNone/>
                      </a:pPr>
                      <a:r>
                        <a:rPr lang="en"/>
                        <a:t>abcdefabc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5"/>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Modifier</a:t>
            </a:r>
            <a:r>
              <a:rPr lang="en"/>
              <a:t>, offset option </a:t>
            </a:r>
            <a:endParaRPr/>
          </a:p>
        </p:txBody>
      </p:sp>
      <p:sp>
        <p:nvSpPr>
          <p:cNvPr id="184" name="Google Shape;184;p35"/>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Example</a:t>
            </a:r>
            <a:endParaRPr/>
          </a:p>
          <a:p>
            <a:pPr indent="-381000" lvl="1" marL="914400" rtl="0" algn="l">
              <a:spcBef>
                <a:spcPts val="0"/>
              </a:spcBef>
              <a:spcAft>
                <a:spcPts val="0"/>
              </a:spcAft>
              <a:buSzPts val="2400"/>
              <a:buChar char="•"/>
            </a:pPr>
            <a:r>
              <a:rPr lang="en"/>
              <a:t>content:”abc”; offset: 3;</a:t>
            </a:r>
            <a:endParaRPr/>
          </a:p>
          <a:p>
            <a:pPr indent="-419100" lvl="0" marL="457200" rtl="0" algn="l">
              <a:spcBef>
                <a:spcPts val="0"/>
              </a:spcBef>
              <a:spcAft>
                <a:spcPts val="0"/>
              </a:spcAft>
              <a:buSzPts val="3000"/>
              <a:buChar char="•"/>
            </a:pPr>
            <a:r>
              <a:rPr lang="en"/>
              <a:t>Starts inspections at the specified byte</a:t>
            </a:r>
            <a:endParaRPr/>
          </a:p>
          <a:p>
            <a:pPr indent="0" lvl="0" marL="0" rtl="0" algn="l">
              <a:spcBef>
                <a:spcPts val="800"/>
              </a:spcBef>
              <a:spcAft>
                <a:spcPts val="0"/>
              </a:spcAft>
              <a:buNone/>
            </a:pPr>
            <a:r>
              <a:t/>
            </a:r>
            <a:endParaRPr/>
          </a:p>
        </p:txBody>
      </p:sp>
      <p:graphicFrame>
        <p:nvGraphicFramePr>
          <p:cNvPr id="185" name="Google Shape;185;p35"/>
          <p:cNvGraphicFramePr/>
          <p:nvPr/>
        </p:nvGraphicFramePr>
        <p:xfrm>
          <a:off x="952500" y="2860625"/>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Payload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Matched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solidFill>
                            <a:schemeClr val="dk1"/>
                          </a:solidFill>
                        </a:rPr>
                        <a:t>abcdefgh</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No</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0000"/>
                    </a:solidFill>
                  </a:tcPr>
                </a:tc>
              </a:tr>
              <a:tr h="381000">
                <a:tc>
                  <a:txBody>
                    <a:bodyPr/>
                    <a:lstStyle/>
                    <a:p>
                      <a:pPr indent="0" lvl="0" marL="0" rtl="0" algn="l">
                        <a:spcBef>
                          <a:spcPts val="0"/>
                        </a:spcBef>
                        <a:spcAft>
                          <a:spcPts val="0"/>
                        </a:spcAft>
                        <a:buNone/>
                      </a:pPr>
                      <a:r>
                        <a:rPr lang="en"/>
                        <a:t>123abc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123456</a:t>
                      </a:r>
                      <a:r>
                        <a:rPr lang="en"/>
                        <a:t>abc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6"/>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Modifier</a:t>
            </a:r>
            <a:r>
              <a:rPr lang="en"/>
              <a:t>, distance option</a:t>
            </a:r>
            <a:endParaRPr/>
          </a:p>
        </p:txBody>
      </p:sp>
      <p:sp>
        <p:nvSpPr>
          <p:cNvPr id="191" name="Google Shape;191;p36"/>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Example</a:t>
            </a:r>
            <a:endParaRPr/>
          </a:p>
          <a:p>
            <a:pPr indent="-381000" lvl="1" marL="914400" rtl="0" algn="l">
              <a:spcBef>
                <a:spcPts val="0"/>
              </a:spcBef>
              <a:spcAft>
                <a:spcPts val="0"/>
              </a:spcAft>
              <a:buSzPts val="2400"/>
              <a:buChar char="•"/>
            </a:pPr>
            <a:r>
              <a:rPr lang="en"/>
              <a:t>content:”abc”; content:”fgh”; distance:2;</a:t>
            </a:r>
            <a:endParaRPr/>
          </a:p>
          <a:p>
            <a:pPr indent="-419100" lvl="0" marL="457200" rtl="0" algn="l">
              <a:spcBef>
                <a:spcPts val="0"/>
              </a:spcBef>
              <a:spcAft>
                <a:spcPts val="0"/>
              </a:spcAft>
              <a:buSzPts val="3000"/>
              <a:buChar char="•"/>
            </a:pPr>
            <a:r>
              <a:rPr lang="en"/>
              <a:t>Distance in bytes the content should be from the previous content option</a:t>
            </a:r>
            <a:endParaRPr/>
          </a:p>
        </p:txBody>
      </p:sp>
      <p:graphicFrame>
        <p:nvGraphicFramePr>
          <p:cNvPr id="192" name="Google Shape;192;p36"/>
          <p:cNvGraphicFramePr/>
          <p:nvPr/>
        </p:nvGraphicFramePr>
        <p:xfrm>
          <a:off x="952500" y="3013025"/>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Payload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Matched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solidFill>
                            <a:schemeClr val="dk1"/>
                          </a:solidFill>
                        </a:rPr>
                        <a:t>abcdefgh</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abc123fgh</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No</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0000"/>
                    </a:solidFill>
                  </a:tcPr>
                </a:tc>
              </a:tr>
              <a:tr h="381000">
                <a:tc>
                  <a:txBody>
                    <a:bodyPr/>
                    <a:lstStyle/>
                    <a:p>
                      <a:pPr indent="0" lvl="0" marL="0" rtl="0" algn="l">
                        <a:spcBef>
                          <a:spcPts val="0"/>
                        </a:spcBef>
                        <a:spcAft>
                          <a:spcPts val="0"/>
                        </a:spcAft>
                        <a:buNone/>
                      </a:pPr>
                      <a:r>
                        <a:rPr lang="en"/>
                        <a:t>abcfgh</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7"/>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Content Modifier</a:t>
            </a:r>
            <a:r>
              <a:rPr lang="en"/>
              <a:t>, within option</a:t>
            </a:r>
            <a:endParaRPr/>
          </a:p>
        </p:txBody>
      </p:sp>
      <p:sp>
        <p:nvSpPr>
          <p:cNvPr id="198" name="Google Shape;198;p37"/>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Example</a:t>
            </a:r>
            <a:endParaRPr/>
          </a:p>
          <a:p>
            <a:pPr indent="-381000" lvl="1" marL="914400" rtl="0" algn="l">
              <a:spcBef>
                <a:spcPts val="0"/>
              </a:spcBef>
              <a:spcAft>
                <a:spcPts val="0"/>
              </a:spcAft>
              <a:buSzPts val="2400"/>
              <a:buChar char="•"/>
            </a:pPr>
            <a:r>
              <a:rPr lang="en"/>
              <a:t>c</a:t>
            </a:r>
            <a:r>
              <a:rPr lang="en"/>
              <a:t>ontent:”abc”; content:”def”; within:6;</a:t>
            </a:r>
            <a:endParaRPr/>
          </a:p>
          <a:p>
            <a:pPr indent="-419100" lvl="0" marL="457200" rtl="0" algn="l">
              <a:spcBef>
                <a:spcPts val="0"/>
              </a:spcBef>
              <a:spcAft>
                <a:spcPts val="0"/>
              </a:spcAft>
              <a:buSzPts val="3000"/>
              <a:buChar char="•"/>
            </a:pPr>
            <a:r>
              <a:rPr lang="en"/>
              <a:t>Bytes within previous content option</a:t>
            </a:r>
            <a:endParaRPr/>
          </a:p>
          <a:p>
            <a:pPr indent="-419100" lvl="0" marL="457200" rtl="0" algn="l">
              <a:spcBef>
                <a:spcPts val="0"/>
              </a:spcBef>
              <a:spcAft>
                <a:spcPts val="0"/>
              </a:spcAft>
              <a:buSzPts val="3000"/>
              <a:buChar char="•"/>
            </a:pPr>
            <a:r>
              <a:rPr lang="en"/>
              <a:t>Cannot be set to zero</a:t>
            </a:r>
            <a:endParaRPr/>
          </a:p>
        </p:txBody>
      </p:sp>
      <p:graphicFrame>
        <p:nvGraphicFramePr>
          <p:cNvPr id="199" name="Google Shape;199;p37"/>
          <p:cNvGraphicFramePr/>
          <p:nvPr/>
        </p:nvGraphicFramePr>
        <p:xfrm>
          <a:off x="952500" y="3013025"/>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Payload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Matched</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solidFill>
                            <a:schemeClr val="dk1"/>
                          </a:solidFill>
                        </a:rPr>
                        <a:t>abc123def</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abcdef</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abc12345def</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a:solidFill>
                            <a:srgbClr val="FFFFFF"/>
                          </a:solidFill>
                        </a:rPr>
                        <a:t>No</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0000"/>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20"/>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Suricata vs Snort</a:t>
            </a:r>
            <a:endParaRPr/>
          </a:p>
        </p:txBody>
      </p:sp>
      <p:pic>
        <p:nvPicPr>
          <p:cNvPr id="89" name="Google Shape;89;p20"/>
          <p:cNvPicPr preferRelativeResize="0"/>
          <p:nvPr/>
        </p:nvPicPr>
        <p:blipFill>
          <a:blip r:embed="rId3">
            <a:alphaModFix/>
          </a:blip>
          <a:stretch>
            <a:fillRect/>
          </a:stretch>
        </p:blipFill>
        <p:spPr>
          <a:xfrm>
            <a:off x="417663" y="1143000"/>
            <a:ext cx="3438525" cy="2857500"/>
          </a:xfrm>
          <a:prstGeom prst="rect">
            <a:avLst/>
          </a:prstGeom>
          <a:noFill/>
          <a:ln>
            <a:noFill/>
          </a:ln>
        </p:spPr>
      </p:pic>
      <p:sp>
        <p:nvSpPr>
          <p:cNvPr id="90" name="Google Shape;90;p20"/>
          <p:cNvSpPr txBox="1"/>
          <p:nvPr/>
        </p:nvSpPr>
        <p:spPr>
          <a:xfrm>
            <a:off x="4364850" y="2382163"/>
            <a:ext cx="566700" cy="50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accent4"/>
                </a:solidFill>
              </a:rPr>
              <a:t>VS</a:t>
            </a:r>
            <a:endParaRPr sz="2400">
              <a:solidFill>
                <a:schemeClr val="accent4"/>
              </a:solidFill>
            </a:endParaRPr>
          </a:p>
        </p:txBody>
      </p:sp>
      <p:pic>
        <p:nvPicPr>
          <p:cNvPr id="91" name="Google Shape;91;p20"/>
          <p:cNvPicPr preferRelativeResize="0"/>
          <p:nvPr/>
        </p:nvPicPr>
        <p:blipFill>
          <a:blip r:embed="rId4">
            <a:alphaModFix/>
          </a:blip>
          <a:stretch>
            <a:fillRect/>
          </a:stretch>
        </p:blipFill>
        <p:spPr>
          <a:xfrm flipH="1">
            <a:off x="5824850" y="1686137"/>
            <a:ext cx="2247900" cy="1895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8"/>
          <p:cNvSpPr txBox="1"/>
          <p:nvPr>
            <p:ph type="ctrTitle"/>
          </p:nvPr>
        </p:nvSpPr>
        <p:spPr>
          <a:xfrm>
            <a:off x="1143000" y="983773"/>
            <a:ext cx="6858000" cy="8937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dk1"/>
              </a:buClr>
              <a:buSzPts val="3000"/>
              <a:buFont typeface="Open Sans"/>
              <a:buNone/>
            </a:pPr>
            <a:r>
              <a:rPr lang="en" sz="4800"/>
              <a:t>Exercise: Basic Rules</a:t>
            </a:r>
            <a:endParaRPr i="0" sz="4800" u="none" cap="none" strike="noStrike">
              <a:solidFill>
                <a:schemeClr val="dk1"/>
              </a:solidFill>
            </a:endParaRPr>
          </a:p>
        </p:txBody>
      </p:sp>
      <p:sp>
        <p:nvSpPr>
          <p:cNvPr id="205" name="Google Shape;205;p38"/>
          <p:cNvSpPr txBox="1"/>
          <p:nvPr>
            <p:ph idx="1" type="subTitle"/>
          </p:nvPr>
        </p:nvSpPr>
        <p:spPr>
          <a:xfrm>
            <a:off x="1143000" y="1877478"/>
            <a:ext cx="6858000" cy="1241700"/>
          </a:xfrm>
          <a:prstGeom prst="rect">
            <a:avLst/>
          </a:prstGeom>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100"/>
              <a:buFont typeface="Arial"/>
              <a:buNone/>
            </a:pPr>
            <a:r>
              <a:rPr lang="en"/>
              <a:t>CTF key: “danger”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9"/>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Basic Rules - Review</a:t>
            </a:r>
            <a:endParaRPr/>
          </a:p>
        </p:txBody>
      </p:sp>
      <p:sp>
        <p:nvSpPr>
          <p:cNvPr id="211" name="Google Shape;211;p39"/>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2000"/>
              <a:t>- Write rules to match the following (include `msg` and `sid`):</a:t>
            </a:r>
            <a:endParaRPr sz="2000"/>
          </a:p>
          <a:p>
            <a:pPr indent="457200" lvl="0" marL="0" marR="0" rtl="0" algn="l">
              <a:lnSpc>
                <a:spcPct val="115000"/>
              </a:lnSpc>
              <a:spcBef>
                <a:spcPts val="0"/>
              </a:spcBef>
              <a:spcAft>
                <a:spcPts val="0"/>
              </a:spcAft>
              <a:buNone/>
            </a:pPr>
            <a:r>
              <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1.</a:t>
            </a:r>
            <a:r>
              <a:rPr lang="en" sz="2000"/>
              <a:t> ALL traffic going to and from all IPs</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2.</a:t>
            </a:r>
            <a:r>
              <a:rPr lang="en" sz="2000"/>
              <a:t> ALL traffic from internal IPs going to Destinations of external IPs</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3.</a:t>
            </a:r>
            <a:r>
              <a:rPr lang="en" sz="2000"/>
              <a:t> ALL traffic with source IPs are internal and communicating to port 80</a:t>
            </a:r>
            <a:endParaRPr sz="20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40"/>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dk1"/>
              </a:buClr>
              <a:buSzPts val="3000"/>
              <a:buFont typeface="Open Sans"/>
              <a:buNone/>
            </a:pPr>
            <a:r>
              <a:rPr lang="en"/>
              <a:t>Basic Rules - Review</a:t>
            </a:r>
            <a:endParaRPr i="0" sz="3000" u="none" cap="none" strike="noStrike">
              <a:solidFill>
                <a:schemeClr val="dk1"/>
              </a:solidFill>
            </a:endParaRPr>
          </a:p>
        </p:txBody>
      </p:sp>
      <p:sp>
        <p:nvSpPr>
          <p:cNvPr id="217" name="Google Shape;217;p40"/>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2000"/>
              <a:t>1. alert ip any any &lt;&gt; any any (msg: "Test rule that fires on all traffic"; sid: 1;)</a:t>
            </a:r>
            <a:br>
              <a:rPr lang="en" sz="2000"/>
            </a:br>
            <a:endParaRPr sz="2000"/>
          </a:p>
          <a:p>
            <a:pPr indent="0" lvl="0" marL="0" marR="0" rtl="0" algn="l">
              <a:lnSpc>
                <a:spcPct val="115000"/>
              </a:lnSpc>
              <a:spcBef>
                <a:spcPts val="0"/>
              </a:spcBef>
              <a:spcAft>
                <a:spcPts val="0"/>
              </a:spcAft>
              <a:buNone/>
            </a:pPr>
            <a:r>
              <a:rPr lang="en" sz="2000"/>
              <a:t>2. alert ip $HOME_NET any -&gt; $EXTERNAL_NET any (msg: "Test rule that fires on internal to external traffic"; sid:2;)</a:t>
            </a:r>
            <a:br>
              <a:rPr lang="en" sz="2000"/>
            </a:br>
            <a:endParaRPr sz="2000"/>
          </a:p>
          <a:p>
            <a:pPr indent="0" lvl="0" marL="0" marR="0" rtl="0" algn="l">
              <a:lnSpc>
                <a:spcPct val="115000"/>
              </a:lnSpc>
              <a:spcBef>
                <a:spcPts val="0"/>
              </a:spcBef>
              <a:spcAft>
                <a:spcPts val="0"/>
              </a:spcAft>
              <a:buNone/>
            </a:pPr>
            <a:r>
              <a:rPr lang="en" sz="2000"/>
              <a:t>3. alert ip $HOME_NET any -&gt; any 80 (msg: "Test rule that fires on internal to port 80 traffic"; sid:3;)</a:t>
            </a:r>
            <a:endParaRPr sz="2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21" name="Shape 221"/>
        <p:cNvGrpSpPr/>
        <p:nvPr/>
      </p:nvGrpSpPr>
      <p:grpSpPr>
        <a:xfrm>
          <a:off x="0" y="0"/>
          <a:ext cx="0" cy="0"/>
          <a:chOff x="0" y="0"/>
          <a:chExt cx="0" cy="0"/>
        </a:xfrm>
      </p:grpSpPr>
      <p:sp>
        <p:nvSpPr>
          <p:cNvPr id="222" name="Google Shape;222;p41"/>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Exercise</a:t>
            </a:r>
            <a:endParaRPr/>
          </a:p>
        </p:txBody>
      </p:sp>
      <p:pic>
        <p:nvPicPr>
          <p:cNvPr id="223" name="Google Shape;223;p41"/>
          <p:cNvPicPr preferRelativeResize="0"/>
          <p:nvPr/>
        </p:nvPicPr>
        <p:blipFill>
          <a:blip r:embed="rId3">
            <a:alphaModFix/>
          </a:blip>
          <a:stretch>
            <a:fillRect/>
          </a:stretch>
        </p:blipFill>
        <p:spPr>
          <a:xfrm>
            <a:off x="2079900" y="1108925"/>
            <a:ext cx="4984176" cy="3337074"/>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27" name="Shape 227"/>
        <p:cNvGrpSpPr/>
        <p:nvPr/>
      </p:nvGrpSpPr>
      <p:grpSpPr>
        <a:xfrm>
          <a:off x="0" y="0"/>
          <a:ext cx="0" cy="0"/>
          <a:chOff x="0" y="0"/>
          <a:chExt cx="0" cy="0"/>
        </a:xfrm>
      </p:grpSpPr>
      <p:sp>
        <p:nvSpPr>
          <p:cNvPr id="228" name="Google Shape;228;p4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Setup Your Environment</a:t>
            </a:r>
            <a:endParaRPr/>
          </a:p>
        </p:txBody>
      </p:sp>
      <p:sp>
        <p:nvSpPr>
          <p:cNvPr id="229" name="Google Shape;229;p4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Clr>
                <a:schemeClr val="dk1"/>
              </a:buClr>
              <a:buSzPts val="1100"/>
              <a:buFont typeface="Arial"/>
              <a:buNone/>
            </a:pPr>
            <a:r>
              <a:rPr lang="en" sz="1800">
                <a:latin typeface="Roboto Mono Light"/>
                <a:ea typeface="Roboto Mono Light"/>
                <a:cs typeface="Roboto Mono Light"/>
                <a:sym typeface="Roboto Mono Light"/>
              </a:rPr>
              <a:t>mkdir -p ~/code/exercises/suricata/rules</a:t>
            </a:r>
            <a:endParaRPr sz="1800">
              <a:latin typeface="Roboto Mono Light"/>
              <a:ea typeface="Roboto Mono Light"/>
              <a:cs typeface="Roboto Mono Light"/>
              <a:sym typeface="Roboto Mono Light"/>
            </a:endParaRPr>
          </a:p>
          <a:p>
            <a:pPr indent="0" lvl="0" marL="0" rtl="0" algn="l">
              <a:spcBef>
                <a:spcPts val="800"/>
              </a:spcBef>
              <a:spcAft>
                <a:spcPts val="0"/>
              </a:spcAft>
              <a:buNone/>
            </a:pPr>
            <a:r>
              <a:rPr lang="en" sz="1800">
                <a:latin typeface="Roboto Mono Light"/>
                <a:ea typeface="Roboto Mono Light"/>
                <a:cs typeface="Roboto Mono Light"/>
                <a:sym typeface="Roboto Mono Light"/>
              </a:rPr>
              <a:t>cd ~/code/exercises/suricata/rules</a:t>
            </a:r>
            <a:endParaRPr sz="1800">
              <a:latin typeface="Roboto Mono Light"/>
              <a:ea typeface="Roboto Mono Light"/>
              <a:cs typeface="Roboto Mono Light"/>
              <a:sym typeface="Roboto Mono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33" name="Shape 233"/>
        <p:cNvGrpSpPr/>
        <p:nvPr/>
      </p:nvGrpSpPr>
      <p:grpSpPr>
        <a:xfrm>
          <a:off x="0" y="0"/>
          <a:ext cx="0" cy="0"/>
          <a:chOff x="0" y="0"/>
          <a:chExt cx="0" cy="0"/>
        </a:xfrm>
      </p:grpSpPr>
      <p:sp>
        <p:nvSpPr>
          <p:cNvPr id="234" name="Google Shape;234;p43"/>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Running Suricata Interactively</a:t>
            </a:r>
            <a:endParaRPr/>
          </a:p>
        </p:txBody>
      </p:sp>
      <p:sp>
        <p:nvSpPr>
          <p:cNvPr id="235" name="Google Shape;235;p43"/>
          <p:cNvSpPr txBox="1"/>
          <p:nvPr>
            <p:ph idx="1" type="body"/>
          </p:nvPr>
        </p:nvSpPr>
        <p:spPr>
          <a:xfrm>
            <a:off x="628650" y="1094675"/>
            <a:ext cx="7886700" cy="26919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Clr>
                <a:schemeClr val="dk1"/>
              </a:buClr>
              <a:buSzPts val="1100"/>
              <a:buFont typeface="Arial"/>
              <a:buNone/>
            </a:pPr>
            <a:r>
              <a:rPr lang="en" sz="1700">
                <a:solidFill>
                  <a:srgbClr val="EFEFEF"/>
                </a:solidFill>
                <a:latin typeface="Roboto Mono"/>
                <a:ea typeface="Roboto Mono"/>
                <a:cs typeface="Roboto Mono"/>
                <a:sym typeface="Roboto Mono"/>
              </a:rPr>
              <a:t>suricata -S test.rule \</a:t>
            </a:r>
            <a:endParaRPr sz="1700">
              <a:solidFill>
                <a:srgbClr val="EFEFEF"/>
              </a:solidFill>
              <a:latin typeface="Roboto Mono"/>
              <a:ea typeface="Roboto Mono"/>
              <a:cs typeface="Roboto Mono"/>
              <a:sym typeface="Roboto Mono"/>
            </a:endParaRPr>
          </a:p>
          <a:p>
            <a:pPr indent="0" lvl="0" marL="0" rtl="0" algn="l">
              <a:spcBef>
                <a:spcPts val="800"/>
              </a:spcBef>
              <a:spcAft>
                <a:spcPts val="0"/>
              </a:spcAft>
              <a:buClr>
                <a:schemeClr val="dk1"/>
              </a:buClr>
              <a:buSzPts val="1100"/>
              <a:buFont typeface="Arial"/>
              <a:buNone/>
            </a:pPr>
            <a:r>
              <a:rPr lang="en" sz="1700">
                <a:solidFill>
                  <a:srgbClr val="EFEFEF"/>
                </a:solidFill>
                <a:latin typeface="Roboto Mono"/>
                <a:ea typeface="Roboto Mono"/>
                <a:cs typeface="Roboto Mono"/>
                <a:sym typeface="Roboto Mono"/>
              </a:rPr>
              <a:t>    -r /mnt/pcap/exercise-traffic.pcap -l ./</a:t>
            </a:r>
            <a:endParaRPr sz="1700">
              <a:solidFill>
                <a:srgbClr val="EFEFEF"/>
              </a:solidFill>
              <a:latin typeface="Roboto Mono"/>
              <a:ea typeface="Roboto Mono"/>
              <a:cs typeface="Roboto Mono"/>
              <a:sym typeface="Roboto Mono"/>
            </a:endParaRPr>
          </a:p>
          <a:p>
            <a:pPr indent="0" lvl="0" marL="0" rtl="0" algn="l">
              <a:spcBef>
                <a:spcPts val="800"/>
              </a:spcBef>
              <a:spcAft>
                <a:spcPts val="0"/>
              </a:spcAft>
              <a:buNone/>
            </a:pPr>
            <a:r>
              <a:t/>
            </a:r>
            <a:endParaRPr/>
          </a:p>
          <a:p>
            <a:pPr indent="0" lvl="0" marL="0" rtl="0" algn="l">
              <a:spcBef>
                <a:spcPts val="800"/>
              </a:spcBef>
              <a:spcAft>
                <a:spcPts val="0"/>
              </a:spcAft>
              <a:buNone/>
            </a:pPr>
            <a:r>
              <a:rPr lang="en">
                <a:latin typeface="Roboto Mono"/>
                <a:ea typeface="Roboto Mono"/>
                <a:cs typeface="Roboto Mono"/>
                <a:sym typeface="Roboto Mono"/>
              </a:rPr>
              <a:t>-S</a:t>
            </a:r>
            <a:r>
              <a:rPr lang="en"/>
              <a:t>     Exclusively load specified rules</a:t>
            </a:r>
            <a:endParaRPr/>
          </a:p>
          <a:p>
            <a:pPr indent="0" lvl="0" marL="0" rtl="0" algn="l">
              <a:spcBef>
                <a:spcPts val="800"/>
              </a:spcBef>
              <a:spcAft>
                <a:spcPts val="0"/>
              </a:spcAft>
              <a:buNone/>
            </a:pPr>
            <a:r>
              <a:rPr lang="en">
                <a:latin typeface="Roboto Mono"/>
                <a:ea typeface="Roboto Mono"/>
                <a:cs typeface="Roboto Mono"/>
                <a:sym typeface="Roboto Mono"/>
              </a:rPr>
              <a:t>-r</a:t>
            </a:r>
            <a:r>
              <a:rPr lang="en"/>
              <a:t>      Read in PCAP file (vs. using network interface)</a:t>
            </a:r>
            <a:endParaRPr/>
          </a:p>
          <a:p>
            <a:pPr indent="0" lvl="0" marL="0" rtl="0" algn="l">
              <a:spcBef>
                <a:spcPts val="800"/>
              </a:spcBef>
              <a:spcAft>
                <a:spcPts val="0"/>
              </a:spcAft>
              <a:buNone/>
            </a:pPr>
            <a:r>
              <a:rPr lang="en">
                <a:latin typeface="Roboto Mono"/>
                <a:ea typeface="Roboto Mono"/>
                <a:cs typeface="Roboto Mono"/>
                <a:sym typeface="Roboto Mono"/>
              </a:rPr>
              <a:t>-l</a:t>
            </a:r>
            <a:r>
              <a:rPr lang="en"/>
              <a:t>      Log files in this directory</a:t>
            </a:r>
            <a:endParaRPr/>
          </a:p>
        </p:txBody>
      </p:sp>
      <p:sp>
        <p:nvSpPr>
          <p:cNvPr id="236" name="Google Shape;236;p43"/>
          <p:cNvSpPr txBox="1"/>
          <p:nvPr/>
        </p:nvSpPr>
        <p:spPr>
          <a:xfrm>
            <a:off x="335975" y="4298575"/>
            <a:ext cx="24939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3F3F3"/>
                </a:solidFill>
              </a:rPr>
              <a:t>Reference:  man 1 suricata</a:t>
            </a:r>
            <a:endParaRPr>
              <a:solidFill>
                <a:srgbClr val="F3F3F3"/>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40" name="Shape 240"/>
        <p:cNvGrpSpPr/>
        <p:nvPr/>
      </p:nvGrpSpPr>
      <p:grpSpPr>
        <a:xfrm>
          <a:off x="0" y="0"/>
          <a:ext cx="0" cy="0"/>
          <a:chOff x="0" y="0"/>
          <a:chExt cx="0" cy="0"/>
        </a:xfrm>
      </p:grpSpPr>
      <p:sp>
        <p:nvSpPr>
          <p:cNvPr id="241" name="Google Shape;241;p44"/>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Walkthrough</a:t>
            </a:r>
            <a:endParaRPr/>
          </a:p>
        </p:txBody>
      </p:sp>
      <p:sp>
        <p:nvSpPr>
          <p:cNvPr id="242" name="Google Shape;242;p44"/>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Create an alert rule that fires for any IP talking to any IP on any port and protocol in a file called </a:t>
            </a:r>
            <a:r>
              <a:rPr b="1" lang="en">
                <a:latin typeface="Roboto"/>
                <a:ea typeface="Roboto"/>
                <a:cs typeface="Roboto"/>
                <a:sym typeface="Roboto"/>
              </a:rPr>
              <a:t>exercise1.rules</a:t>
            </a:r>
            <a:endParaRPr b="1" sz="1400">
              <a:latin typeface="Roboto Mono"/>
              <a:ea typeface="Roboto Mono"/>
              <a:cs typeface="Roboto Mono"/>
              <a:sym typeface="Roboto Mono"/>
            </a:endParaRPr>
          </a:p>
          <a:p>
            <a:pPr indent="0" lvl="0" marL="0" rtl="0" algn="l">
              <a:spcBef>
                <a:spcPts val="800"/>
              </a:spcBef>
              <a:spcAft>
                <a:spcPts val="0"/>
              </a:spcAft>
              <a:buNone/>
            </a:pPr>
            <a:r>
              <a:rPr lang="en" sz="1800"/>
              <a:t>Template:</a:t>
            </a:r>
            <a:endParaRPr sz="1800"/>
          </a:p>
          <a:p>
            <a:pPr indent="0" lvl="0" marL="0" rtl="0" algn="l">
              <a:spcBef>
                <a:spcPts val="800"/>
              </a:spcBef>
              <a:spcAft>
                <a:spcPts val="0"/>
              </a:spcAft>
              <a:buNone/>
            </a:pPr>
            <a:r>
              <a:rPr lang="en" sz="1800">
                <a:latin typeface="Roboto Mono Light"/>
                <a:ea typeface="Roboto Mono Light"/>
                <a:cs typeface="Roboto Mono Light"/>
                <a:sym typeface="Roboto Mono Light"/>
              </a:rPr>
              <a:t>action proto src_ip src_p &lt;&gt; dst_ip dst_p (msg: “something useful”; sid 0;)</a:t>
            </a:r>
            <a:endParaRPr sz="1800">
              <a:latin typeface="Roboto Mono Light"/>
              <a:ea typeface="Roboto Mono Light"/>
              <a:cs typeface="Roboto Mono Light"/>
              <a:sym typeface="Roboto Mono Light"/>
            </a:endParaRPr>
          </a:p>
          <a:p>
            <a:pPr indent="0" lvl="0" marL="0" rtl="0" algn="l">
              <a:spcBef>
                <a:spcPts val="800"/>
              </a:spcBef>
              <a:spcAft>
                <a:spcPts val="0"/>
              </a:spcAft>
              <a:buNone/>
            </a:pPr>
            <a:r>
              <a:t/>
            </a:r>
            <a:endParaRPr sz="1800">
              <a:latin typeface="Roboto Mono Light"/>
              <a:ea typeface="Roboto Mono Light"/>
              <a:cs typeface="Roboto Mono Light"/>
              <a:sym typeface="Roboto Mono Light"/>
            </a:endParaRPr>
          </a:p>
          <a:p>
            <a:pPr indent="0" lvl="0" marL="0" rtl="0" algn="l">
              <a:spcBef>
                <a:spcPts val="800"/>
              </a:spcBef>
              <a:spcAft>
                <a:spcPts val="0"/>
              </a:spcAft>
              <a:buClr>
                <a:schemeClr val="dk1"/>
              </a:buClr>
              <a:buSzPts val="1100"/>
              <a:buFont typeface="Arial"/>
              <a:buNone/>
            </a:pPr>
            <a:r>
              <a:rPr lang="en" sz="1700">
                <a:latin typeface="Roboto Mono"/>
                <a:ea typeface="Roboto Mono"/>
                <a:cs typeface="Roboto Mono"/>
                <a:sym typeface="Roboto Mono"/>
              </a:rPr>
              <a:t>Test the results: </a:t>
            </a:r>
            <a:r>
              <a:rPr lang="en" sz="1700">
                <a:latin typeface="Roboto Mono"/>
                <a:ea typeface="Roboto Mono"/>
                <a:cs typeface="Roboto Mono"/>
                <a:sym typeface="Roboto Mono"/>
              </a:rPr>
              <a:t>suricata -T -S exercise1.rules</a:t>
            </a:r>
            <a:endParaRPr sz="1700">
              <a:latin typeface="Roboto Mono"/>
              <a:ea typeface="Roboto Mono"/>
              <a:cs typeface="Roboto Mono"/>
              <a:sym typeface="Roboto Mono"/>
            </a:endParaRPr>
          </a:p>
          <a:p>
            <a:pPr indent="0" lvl="0" marL="0" rtl="0" algn="l">
              <a:spcBef>
                <a:spcPts val="800"/>
              </a:spcBef>
              <a:spcAft>
                <a:spcPts val="0"/>
              </a:spcAft>
              <a:buNone/>
            </a:pPr>
            <a:r>
              <a:t/>
            </a:r>
            <a:endParaRPr sz="1800">
              <a:latin typeface="Roboto Mono Light"/>
              <a:ea typeface="Roboto Mono Light"/>
              <a:cs typeface="Roboto Mono Light"/>
              <a:sym typeface="Roboto Mono Ligh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46" name="Shape 246"/>
        <p:cNvGrpSpPr/>
        <p:nvPr/>
      </p:nvGrpSpPr>
      <p:grpSpPr>
        <a:xfrm>
          <a:off x="0" y="0"/>
          <a:ext cx="0" cy="0"/>
          <a:chOff x="0" y="0"/>
          <a:chExt cx="0" cy="0"/>
        </a:xfrm>
      </p:grpSpPr>
      <p:sp>
        <p:nvSpPr>
          <p:cNvPr id="247" name="Google Shape;247;p45"/>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Basic Signature Exercise</a:t>
            </a:r>
            <a:endParaRPr/>
          </a:p>
        </p:txBody>
      </p:sp>
      <p:sp>
        <p:nvSpPr>
          <p:cNvPr id="248" name="Google Shape;248;p45"/>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sz="2400"/>
              <a:t>Create rules in </a:t>
            </a:r>
            <a:r>
              <a:rPr b="1" lang="en" sz="2400">
                <a:latin typeface="Roboto"/>
                <a:ea typeface="Roboto"/>
                <a:cs typeface="Roboto"/>
                <a:sym typeface="Roboto"/>
              </a:rPr>
              <a:t>exercise1.rules</a:t>
            </a:r>
            <a:r>
              <a:rPr lang="en" sz="2400"/>
              <a:t> that will match the following:</a:t>
            </a:r>
            <a:endParaRPr sz="2400"/>
          </a:p>
          <a:p>
            <a:pPr indent="-381000" lvl="0" marL="457200" rtl="0" algn="l">
              <a:spcBef>
                <a:spcPts val="800"/>
              </a:spcBef>
              <a:spcAft>
                <a:spcPts val="0"/>
              </a:spcAft>
              <a:buSzPts val="2400"/>
              <a:buAutoNum type="arabicPeriod"/>
            </a:pPr>
            <a:r>
              <a:rPr lang="en" sz="2400"/>
              <a:t>Internal Source IP’s going to External Destinations</a:t>
            </a:r>
            <a:endParaRPr sz="2400"/>
          </a:p>
          <a:p>
            <a:pPr indent="-381000" lvl="0" marL="457200" rtl="0" algn="l">
              <a:spcBef>
                <a:spcPts val="0"/>
              </a:spcBef>
              <a:spcAft>
                <a:spcPts val="0"/>
              </a:spcAft>
              <a:buSzPts val="2400"/>
              <a:buAutoNum type="arabicPeriod"/>
            </a:pPr>
            <a:r>
              <a:rPr lang="en" sz="2400"/>
              <a:t>Internal Source IP’s communicating to port 80</a:t>
            </a:r>
            <a:endParaRPr sz="2400"/>
          </a:p>
          <a:p>
            <a:pPr indent="0" lvl="0" marL="0" rtl="0" algn="l">
              <a:spcBef>
                <a:spcPts val="800"/>
              </a:spcBef>
              <a:spcAft>
                <a:spcPts val="0"/>
              </a:spcAft>
              <a:buNone/>
            </a:pPr>
            <a:br>
              <a:rPr lang="en" sz="1700">
                <a:latin typeface="Roboto Mono"/>
                <a:ea typeface="Roboto Mono"/>
                <a:cs typeface="Roboto Mono"/>
                <a:sym typeface="Roboto Mono"/>
              </a:rPr>
            </a:br>
            <a:r>
              <a:rPr lang="en" sz="1700">
                <a:latin typeface="Roboto"/>
                <a:ea typeface="Roboto"/>
                <a:cs typeface="Roboto"/>
                <a:sym typeface="Roboto"/>
              </a:rPr>
              <a:t>Run with</a:t>
            </a:r>
            <a:r>
              <a:rPr lang="en" sz="1700">
                <a:latin typeface="Roboto Mono"/>
                <a:ea typeface="Roboto Mono"/>
                <a:cs typeface="Roboto Mono"/>
                <a:sym typeface="Roboto Mono"/>
              </a:rPr>
              <a:t>:</a:t>
            </a:r>
            <a:endParaRPr sz="1700">
              <a:latin typeface="Roboto Mono"/>
              <a:ea typeface="Roboto Mono"/>
              <a:cs typeface="Roboto Mono"/>
              <a:sym typeface="Roboto Mono"/>
            </a:endParaRPr>
          </a:p>
          <a:p>
            <a:pPr indent="0" lvl="0" marL="0" rtl="0" algn="l">
              <a:spcBef>
                <a:spcPts val="800"/>
              </a:spcBef>
              <a:spcAft>
                <a:spcPts val="0"/>
              </a:spcAft>
              <a:buClr>
                <a:srgbClr val="000000"/>
              </a:buClr>
              <a:buSzPts val="1100"/>
              <a:buFont typeface="Arial"/>
              <a:buNone/>
            </a:pPr>
            <a:r>
              <a:rPr lang="en" sz="1700">
                <a:latin typeface="Roboto Mono"/>
                <a:ea typeface="Roboto Mono"/>
                <a:cs typeface="Roboto Mono"/>
                <a:sym typeface="Roboto Mono"/>
              </a:rPr>
              <a:t>suricata -S exercise1.rules \</a:t>
            </a:r>
            <a:endParaRPr sz="1700">
              <a:latin typeface="Roboto Mono"/>
              <a:ea typeface="Roboto Mono"/>
              <a:cs typeface="Roboto Mono"/>
              <a:sym typeface="Roboto Mono"/>
            </a:endParaRPr>
          </a:p>
          <a:p>
            <a:pPr indent="0" lvl="0" marL="0" rtl="0" algn="l">
              <a:spcBef>
                <a:spcPts val="800"/>
              </a:spcBef>
              <a:spcAft>
                <a:spcPts val="0"/>
              </a:spcAft>
              <a:buNone/>
            </a:pPr>
            <a:r>
              <a:rPr lang="en" sz="1700">
                <a:latin typeface="Roboto Mono"/>
                <a:ea typeface="Roboto Mono"/>
                <a:cs typeface="Roboto Mono"/>
                <a:sym typeface="Roboto Mono"/>
              </a:rPr>
              <a:t>    -r /mnt/pcap/exercise-traffic.pcap -l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52" name="Shape 252"/>
        <p:cNvGrpSpPr/>
        <p:nvPr/>
      </p:nvGrpSpPr>
      <p:grpSpPr>
        <a:xfrm>
          <a:off x="0" y="0"/>
          <a:ext cx="0" cy="0"/>
          <a:chOff x="0" y="0"/>
          <a:chExt cx="0" cy="0"/>
        </a:xfrm>
      </p:grpSpPr>
      <p:sp>
        <p:nvSpPr>
          <p:cNvPr id="253" name="Google Shape;253;p46"/>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Basic Signature Exercise</a:t>
            </a:r>
            <a:endParaRPr/>
          </a:p>
        </p:txBody>
      </p:sp>
      <p:sp>
        <p:nvSpPr>
          <p:cNvPr id="254" name="Google Shape;254;p46"/>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Possible answers:</a:t>
            </a:r>
            <a:endParaRPr/>
          </a:p>
          <a:p>
            <a:pPr indent="0" lvl="0" marL="0" rtl="0" algn="l">
              <a:spcBef>
                <a:spcPts val="800"/>
              </a:spcBef>
              <a:spcAft>
                <a:spcPts val="0"/>
              </a:spcAft>
              <a:buNone/>
            </a:pPr>
            <a:r>
              <a:rPr lang="en" sz="1400">
                <a:latin typeface="Roboto Mono Light"/>
                <a:ea typeface="Roboto Mono Light"/>
                <a:cs typeface="Roboto Mono Light"/>
                <a:sym typeface="Roboto Mono Light"/>
              </a:rPr>
              <a:t>Our example: </a:t>
            </a:r>
            <a:endParaRPr sz="1400">
              <a:latin typeface="Roboto Mono Light"/>
              <a:ea typeface="Roboto Mono Light"/>
              <a:cs typeface="Roboto Mono Light"/>
              <a:sym typeface="Roboto Mono Light"/>
            </a:endParaRPr>
          </a:p>
          <a:p>
            <a:pPr indent="0" lvl="0" marL="0" rtl="0" algn="l">
              <a:spcBef>
                <a:spcPts val="800"/>
              </a:spcBef>
              <a:spcAft>
                <a:spcPts val="0"/>
              </a:spcAft>
              <a:buNone/>
            </a:pPr>
            <a:r>
              <a:rPr lang="en" sz="1400">
                <a:latin typeface="Roboto Mono Light"/>
                <a:ea typeface="Roboto Mono Light"/>
                <a:cs typeface="Roboto Mono Light"/>
                <a:sym typeface="Roboto Mono Light"/>
              </a:rPr>
              <a:t>1.  a</a:t>
            </a:r>
            <a:r>
              <a:rPr lang="en" sz="1400">
                <a:latin typeface="Roboto Mono Light"/>
                <a:ea typeface="Roboto Mono Light"/>
                <a:cs typeface="Roboto Mono Light"/>
                <a:sym typeface="Roboto Mono Light"/>
              </a:rPr>
              <a:t>lert ip any any &lt;&gt; any any (msg: “Matches everything”; sid: 1;)</a:t>
            </a:r>
            <a:endParaRPr sz="1400">
              <a:latin typeface="Roboto Mono Light"/>
              <a:ea typeface="Roboto Mono Light"/>
              <a:cs typeface="Roboto Mono Light"/>
              <a:sym typeface="Roboto Mono Light"/>
            </a:endParaRPr>
          </a:p>
          <a:p>
            <a:pPr indent="0" lvl="0" marL="0" rtl="0" algn="l">
              <a:spcBef>
                <a:spcPts val="800"/>
              </a:spcBef>
              <a:spcAft>
                <a:spcPts val="0"/>
              </a:spcAft>
              <a:buNone/>
            </a:pPr>
            <a:r>
              <a:t/>
            </a:r>
            <a:endParaRPr sz="1400">
              <a:latin typeface="Roboto Mono Light"/>
              <a:ea typeface="Roboto Mono Light"/>
              <a:cs typeface="Roboto Mono Light"/>
              <a:sym typeface="Roboto Mono Light"/>
            </a:endParaRPr>
          </a:p>
          <a:p>
            <a:pPr indent="0" lvl="0" marL="0" rtl="0" algn="l">
              <a:spcBef>
                <a:spcPts val="800"/>
              </a:spcBef>
              <a:spcAft>
                <a:spcPts val="0"/>
              </a:spcAft>
              <a:buNone/>
            </a:pPr>
            <a:r>
              <a:rPr lang="en" sz="1400">
                <a:latin typeface="Roboto Mono Light"/>
                <a:ea typeface="Roboto Mono Light"/>
                <a:cs typeface="Roboto Mono Light"/>
                <a:sym typeface="Roboto Mono Light"/>
              </a:rPr>
              <a:t>2.  alert ip $HOME_NET any -&gt; $EXTERNAL_NET any (msg: “Internal to External”; sid: 2;)</a:t>
            </a:r>
            <a:endParaRPr sz="1400">
              <a:latin typeface="Roboto Mono Light"/>
              <a:ea typeface="Roboto Mono Light"/>
              <a:cs typeface="Roboto Mono Light"/>
              <a:sym typeface="Roboto Mono Light"/>
            </a:endParaRPr>
          </a:p>
          <a:p>
            <a:pPr indent="0" lvl="0" marL="0" rtl="0" algn="l">
              <a:spcBef>
                <a:spcPts val="800"/>
              </a:spcBef>
              <a:spcAft>
                <a:spcPts val="0"/>
              </a:spcAft>
              <a:buNone/>
            </a:pPr>
            <a:r>
              <a:t/>
            </a:r>
            <a:endParaRPr sz="1400">
              <a:latin typeface="Roboto Mono Light"/>
              <a:ea typeface="Roboto Mono Light"/>
              <a:cs typeface="Roboto Mono Light"/>
              <a:sym typeface="Roboto Mono Light"/>
            </a:endParaRPr>
          </a:p>
          <a:p>
            <a:pPr indent="0" lvl="0" marL="0" rtl="0" algn="l">
              <a:spcBef>
                <a:spcPts val="800"/>
              </a:spcBef>
              <a:spcAft>
                <a:spcPts val="0"/>
              </a:spcAft>
              <a:buNone/>
            </a:pPr>
            <a:r>
              <a:rPr lang="en" sz="1400">
                <a:latin typeface="Roboto Mono Light"/>
                <a:ea typeface="Roboto Mono Light"/>
                <a:cs typeface="Roboto Mono Light"/>
                <a:sym typeface="Roboto Mono Light"/>
              </a:rPr>
              <a:t>3.  alert ip $HOME_NET any -&gt; any 80 (msg:”Port 80 traffic”; sid: 3;)</a:t>
            </a:r>
            <a:endParaRPr sz="1400">
              <a:latin typeface="Roboto Mono Light"/>
              <a:ea typeface="Roboto Mono Light"/>
              <a:cs typeface="Roboto Mono Light"/>
              <a:sym typeface="Roboto Mono Light"/>
            </a:endParaRPr>
          </a:p>
          <a:p>
            <a:pPr indent="0" lvl="0" marL="0" rtl="0" algn="l">
              <a:spcBef>
                <a:spcPts val="80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58" name="Shape 258"/>
        <p:cNvGrpSpPr/>
        <p:nvPr/>
      </p:nvGrpSpPr>
      <p:grpSpPr>
        <a:xfrm>
          <a:off x="0" y="0"/>
          <a:ext cx="0" cy="0"/>
          <a:chOff x="0" y="0"/>
          <a:chExt cx="0" cy="0"/>
        </a:xfrm>
      </p:grpSpPr>
      <p:sp>
        <p:nvSpPr>
          <p:cNvPr id="259" name="Google Shape;259;p47"/>
          <p:cNvSpPr txBox="1"/>
          <p:nvPr>
            <p:ph type="title"/>
          </p:nvPr>
        </p:nvSpPr>
        <p:spPr>
          <a:xfrm>
            <a:off x="628650" y="119049"/>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IP Header Options</a:t>
            </a:r>
            <a:endParaRPr i="0" sz="3000" u="none" cap="none" strike="noStrike">
              <a:solidFill>
                <a:schemeClr val="dk1"/>
              </a:solidFill>
            </a:endParaRPr>
          </a:p>
        </p:txBody>
      </p:sp>
      <p:pic>
        <p:nvPicPr>
          <p:cNvPr id="260" name="Google Shape;260;p47"/>
          <p:cNvPicPr preferRelativeResize="0"/>
          <p:nvPr/>
        </p:nvPicPr>
        <p:blipFill>
          <a:blip r:embed="rId3">
            <a:alphaModFix/>
          </a:blip>
          <a:stretch>
            <a:fillRect/>
          </a:stretch>
        </p:blipFill>
        <p:spPr>
          <a:xfrm>
            <a:off x="923750" y="919850"/>
            <a:ext cx="7296499" cy="35285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21"/>
          <p:cNvSpPr txBox="1"/>
          <p:nvPr>
            <p:ph idx="1" type="body"/>
          </p:nvPr>
        </p:nvSpPr>
        <p:spPr>
          <a:xfrm>
            <a:off x="628650" y="1036425"/>
            <a:ext cx="7886700" cy="32016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b="1" lang="en" sz="1800">
                <a:latin typeface="Roboto"/>
                <a:ea typeface="Roboto"/>
                <a:cs typeface="Roboto"/>
                <a:sym typeface="Roboto"/>
              </a:rPr>
              <a:t>Pass</a:t>
            </a:r>
            <a:r>
              <a:rPr lang="en" sz="1800"/>
              <a:t>  </a:t>
            </a:r>
            <a:endParaRPr sz="1800"/>
          </a:p>
          <a:p>
            <a:pPr indent="0" lvl="0" marL="0" marR="0" rtl="0" algn="l">
              <a:lnSpc>
                <a:spcPct val="115000"/>
              </a:lnSpc>
              <a:spcBef>
                <a:spcPts val="0"/>
              </a:spcBef>
              <a:spcAft>
                <a:spcPts val="0"/>
              </a:spcAft>
              <a:buNone/>
            </a:pPr>
            <a:r>
              <a:rPr lang="en" sz="1800"/>
              <a:t>- Can be considered a "whitelist"</a:t>
            </a:r>
            <a:endParaRPr sz="1800"/>
          </a:p>
          <a:p>
            <a:pPr indent="0" lvl="0" marL="0" marR="0" rtl="0" algn="l">
              <a:lnSpc>
                <a:spcPct val="115000"/>
              </a:lnSpc>
              <a:spcBef>
                <a:spcPts val="0"/>
              </a:spcBef>
              <a:spcAft>
                <a:spcPts val="0"/>
              </a:spcAft>
              <a:buClr>
                <a:schemeClr val="dk1"/>
              </a:buClr>
              <a:buSzPts val="1100"/>
              <a:buFont typeface="Arial"/>
              <a:buNone/>
            </a:pPr>
            <a:r>
              <a:t/>
            </a:r>
            <a:endParaRPr sz="1800"/>
          </a:p>
          <a:p>
            <a:pPr indent="0" lvl="0" marL="0" marR="0" rtl="0" algn="l">
              <a:lnSpc>
                <a:spcPct val="115000"/>
              </a:lnSpc>
              <a:spcBef>
                <a:spcPts val="0"/>
              </a:spcBef>
              <a:spcAft>
                <a:spcPts val="0"/>
              </a:spcAft>
              <a:buClr>
                <a:schemeClr val="dk1"/>
              </a:buClr>
              <a:buSzPts val="1100"/>
              <a:buFont typeface="Arial"/>
              <a:buNone/>
            </a:pPr>
            <a:r>
              <a:rPr b="1" lang="en" sz="1800">
                <a:latin typeface="Roboto"/>
                <a:ea typeface="Roboto"/>
                <a:cs typeface="Roboto"/>
                <a:sym typeface="Roboto"/>
              </a:rPr>
              <a:t>Drop</a:t>
            </a:r>
            <a:r>
              <a:rPr lang="en" sz="1800"/>
              <a:t>  </a:t>
            </a:r>
            <a:endParaRPr sz="1800"/>
          </a:p>
          <a:p>
            <a:pPr indent="0" lvl="0" marL="0" marR="0" rtl="0" algn="l">
              <a:lnSpc>
                <a:spcPct val="115000"/>
              </a:lnSpc>
              <a:spcBef>
                <a:spcPts val="0"/>
              </a:spcBef>
              <a:spcAft>
                <a:spcPts val="0"/>
              </a:spcAft>
              <a:buNone/>
            </a:pPr>
            <a:r>
              <a:rPr lang="en" sz="1800"/>
              <a:t>  - If signature matches it is stopped and drops the packet, generates alert</a:t>
            </a:r>
            <a:endParaRPr sz="1800"/>
          </a:p>
          <a:p>
            <a:pPr indent="0" lvl="0" marL="0" marR="0" rtl="0" algn="l">
              <a:lnSpc>
                <a:spcPct val="115000"/>
              </a:lnSpc>
              <a:spcBef>
                <a:spcPts val="0"/>
              </a:spcBef>
              <a:spcAft>
                <a:spcPts val="0"/>
              </a:spcAft>
              <a:buClr>
                <a:schemeClr val="dk1"/>
              </a:buClr>
              <a:buSzPts val="1100"/>
              <a:buFont typeface="Arial"/>
              <a:buNone/>
            </a:pPr>
            <a:r>
              <a:t/>
            </a:r>
            <a:endParaRPr sz="1800"/>
          </a:p>
          <a:p>
            <a:pPr indent="0" lvl="0" marL="0" marR="0" rtl="0" algn="l">
              <a:lnSpc>
                <a:spcPct val="115000"/>
              </a:lnSpc>
              <a:spcBef>
                <a:spcPts val="0"/>
              </a:spcBef>
              <a:spcAft>
                <a:spcPts val="0"/>
              </a:spcAft>
              <a:buClr>
                <a:schemeClr val="dk1"/>
              </a:buClr>
              <a:buSzPts val="1100"/>
              <a:buFont typeface="Arial"/>
              <a:buNone/>
            </a:pPr>
            <a:r>
              <a:rPr b="1" lang="en" sz="1800">
                <a:latin typeface="Roboto"/>
                <a:ea typeface="Roboto"/>
                <a:cs typeface="Roboto"/>
                <a:sym typeface="Roboto"/>
              </a:rPr>
              <a:t>Reject</a:t>
            </a:r>
            <a:r>
              <a:rPr lang="en" sz="1800"/>
              <a:t>  </a:t>
            </a:r>
            <a:endParaRPr sz="1800"/>
          </a:p>
          <a:p>
            <a:pPr indent="0" lvl="0" marL="0" marR="0" rtl="0" algn="l">
              <a:lnSpc>
                <a:spcPct val="115000"/>
              </a:lnSpc>
              <a:spcBef>
                <a:spcPts val="0"/>
              </a:spcBef>
              <a:spcAft>
                <a:spcPts val="0"/>
              </a:spcAft>
              <a:buNone/>
            </a:pPr>
            <a:r>
              <a:rPr lang="en" sz="1800"/>
              <a:t>  - Active rejection of the packet, generates alert</a:t>
            </a:r>
            <a:endParaRPr sz="1800"/>
          </a:p>
          <a:p>
            <a:pPr indent="0" lvl="0" marL="0" marR="0" rtl="0" algn="l">
              <a:lnSpc>
                <a:spcPct val="115000"/>
              </a:lnSpc>
              <a:spcBef>
                <a:spcPts val="0"/>
              </a:spcBef>
              <a:spcAft>
                <a:spcPts val="0"/>
              </a:spcAft>
              <a:buClr>
                <a:schemeClr val="dk1"/>
              </a:buClr>
              <a:buSzPts val="1100"/>
              <a:buFont typeface="Arial"/>
              <a:buNone/>
            </a:pPr>
            <a:r>
              <a:t/>
            </a:r>
            <a:endParaRPr sz="1800"/>
          </a:p>
          <a:p>
            <a:pPr indent="0" lvl="0" marL="0" marR="0" rtl="0" algn="l">
              <a:lnSpc>
                <a:spcPct val="115000"/>
              </a:lnSpc>
              <a:spcBef>
                <a:spcPts val="0"/>
              </a:spcBef>
              <a:spcAft>
                <a:spcPts val="0"/>
              </a:spcAft>
              <a:buClr>
                <a:schemeClr val="dk1"/>
              </a:buClr>
              <a:buSzPts val="1100"/>
              <a:buFont typeface="Arial"/>
              <a:buNone/>
            </a:pPr>
            <a:r>
              <a:rPr b="1" lang="en" sz="1800">
                <a:latin typeface="Roboto"/>
                <a:ea typeface="Roboto"/>
                <a:cs typeface="Roboto"/>
                <a:sym typeface="Roboto"/>
              </a:rPr>
              <a:t>Alert</a:t>
            </a:r>
            <a:r>
              <a:rPr lang="en" sz="1800"/>
              <a:t>  - ONLY an alert generated</a:t>
            </a:r>
            <a:endParaRPr sz="1800"/>
          </a:p>
          <a:p>
            <a:pPr indent="0" lvl="0" marL="0" marR="0" rtl="0" algn="l">
              <a:lnSpc>
                <a:spcPct val="115000"/>
              </a:lnSpc>
              <a:spcBef>
                <a:spcPts val="0"/>
              </a:spcBef>
              <a:spcAft>
                <a:spcPts val="0"/>
              </a:spcAft>
              <a:buNone/>
            </a:pPr>
            <a:r>
              <a:t/>
            </a:r>
            <a:endParaRPr sz="1400"/>
          </a:p>
        </p:txBody>
      </p:sp>
      <p:sp>
        <p:nvSpPr>
          <p:cNvPr id="97" name="Google Shape;97;p21"/>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Actions</a:t>
            </a:r>
            <a:endParaRPr i="0" sz="3000" u="none" cap="none" strike="noStrike">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64" name="Shape 264"/>
        <p:cNvGrpSpPr/>
        <p:nvPr/>
      </p:nvGrpSpPr>
      <p:grpSpPr>
        <a:xfrm>
          <a:off x="0" y="0"/>
          <a:ext cx="0" cy="0"/>
          <a:chOff x="0" y="0"/>
          <a:chExt cx="0" cy="0"/>
        </a:xfrm>
      </p:grpSpPr>
      <p:sp>
        <p:nvSpPr>
          <p:cNvPr id="265" name="Google Shape;265;p48"/>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TCP Header</a:t>
            </a:r>
            <a:endParaRPr i="0" sz="3000" u="none" cap="none" strike="noStrike">
              <a:solidFill>
                <a:schemeClr val="dk1"/>
              </a:solidFill>
            </a:endParaRPr>
          </a:p>
        </p:txBody>
      </p:sp>
      <p:sp>
        <p:nvSpPr>
          <p:cNvPr id="266" name="Google Shape;266;p48"/>
          <p:cNvSpPr txBox="1"/>
          <p:nvPr>
            <p:ph idx="1" type="body"/>
          </p:nvPr>
        </p:nvSpPr>
        <p:spPr>
          <a:xfrm>
            <a:off x="628650" y="1146949"/>
            <a:ext cx="78867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t/>
            </a:r>
            <a:endParaRPr sz="1400"/>
          </a:p>
          <a:p>
            <a:pPr indent="0" lvl="0" marL="0" marR="0" rtl="0" algn="l">
              <a:lnSpc>
                <a:spcPct val="115000"/>
              </a:lnSpc>
              <a:spcBef>
                <a:spcPts val="0"/>
              </a:spcBef>
              <a:spcAft>
                <a:spcPts val="0"/>
              </a:spcAft>
              <a:buNone/>
            </a:pPr>
            <a:r>
              <a:t/>
            </a:r>
            <a:endParaRPr sz="1400"/>
          </a:p>
          <a:p>
            <a:pPr indent="0" lvl="0" marL="0" marR="0" rtl="0" algn="l">
              <a:lnSpc>
                <a:spcPct val="115000"/>
              </a:lnSpc>
              <a:spcBef>
                <a:spcPts val="0"/>
              </a:spcBef>
              <a:spcAft>
                <a:spcPts val="0"/>
              </a:spcAft>
              <a:buNone/>
            </a:pPr>
            <a:r>
              <a:rPr lang="en" sz="1400"/>
              <a:t>  - seq:0;</a:t>
            </a:r>
            <a:endParaRPr sz="1400"/>
          </a:p>
          <a:p>
            <a:pPr indent="0" lvl="0" marL="0" marR="0" rtl="0" algn="l">
              <a:lnSpc>
                <a:spcPct val="115000"/>
              </a:lnSpc>
              <a:spcBef>
                <a:spcPts val="0"/>
              </a:spcBef>
              <a:spcAft>
                <a:spcPts val="0"/>
              </a:spcAft>
              <a:buNone/>
            </a:pPr>
            <a:r>
              <a:rPr lang="en" sz="1400"/>
              <a:t>    - Sequence number</a:t>
            </a:r>
            <a:endParaRPr sz="1400"/>
          </a:p>
          <a:p>
            <a:pPr indent="0" lvl="0" marL="0" marR="0" rtl="0" algn="l">
              <a:lnSpc>
                <a:spcPct val="115000"/>
              </a:lnSpc>
              <a:spcBef>
                <a:spcPts val="0"/>
              </a:spcBef>
              <a:spcAft>
                <a:spcPts val="0"/>
              </a:spcAft>
              <a:buNone/>
            </a:pPr>
            <a:r>
              <a:rPr lang="en" sz="1400"/>
              <a:t>  - ack:1;</a:t>
            </a:r>
            <a:endParaRPr sz="1400"/>
          </a:p>
          <a:p>
            <a:pPr indent="0" lvl="0" marL="0" marR="0" rtl="0" algn="l">
              <a:lnSpc>
                <a:spcPct val="115000"/>
              </a:lnSpc>
              <a:spcBef>
                <a:spcPts val="0"/>
              </a:spcBef>
              <a:spcAft>
                <a:spcPts val="0"/>
              </a:spcAft>
              <a:buNone/>
            </a:pPr>
            <a:r>
              <a:rPr lang="en" sz="1400"/>
              <a:t>    - Acknowledgement number</a:t>
            </a:r>
            <a:endParaRPr sz="1400"/>
          </a:p>
          <a:p>
            <a:pPr indent="0" lvl="0" marL="0" marR="0" rtl="0" algn="l">
              <a:lnSpc>
                <a:spcPct val="115000"/>
              </a:lnSpc>
              <a:spcBef>
                <a:spcPts val="0"/>
              </a:spcBef>
              <a:spcAft>
                <a:spcPts val="0"/>
              </a:spcAft>
              <a:buNone/>
            </a:pPr>
            <a:r>
              <a:rPr lang="en" sz="1400"/>
              <a:t>  - window:6400;</a:t>
            </a:r>
            <a:endParaRPr sz="1400"/>
          </a:p>
          <a:p>
            <a:pPr indent="0" lvl="0" marL="0" marR="0" rtl="0" algn="l">
              <a:lnSpc>
                <a:spcPct val="115000"/>
              </a:lnSpc>
              <a:spcBef>
                <a:spcPts val="0"/>
              </a:spcBef>
              <a:spcAft>
                <a:spcPts val="0"/>
              </a:spcAft>
              <a:buNone/>
            </a:pPr>
            <a:r>
              <a:rPr lang="en" sz="1400"/>
              <a:t>    - TCP window size</a:t>
            </a:r>
            <a:endParaRPr sz="1400"/>
          </a:p>
          <a:p>
            <a:pPr indent="0" lvl="0" marL="0" marR="0" rtl="0" algn="l">
              <a:lnSpc>
                <a:spcPct val="115000"/>
              </a:lnSpc>
              <a:spcBef>
                <a:spcPts val="0"/>
              </a:spcBef>
              <a:spcAft>
                <a:spcPts val="0"/>
              </a:spcAft>
              <a:buNone/>
            </a:pPr>
            <a:r>
              <a:t/>
            </a:r>
            <a:endParaRPr sz="1400"/>
          </a:p>
          <a:p>
            <a:pPr indent="0" lvl="0" marL="0" marR="0" rtl="0" algn="l">
              <a:lnSpc>
                <a:spcPct val="115000"/>
              </a:lnSpc>
              <a:spcBef>
                <a:spcPts val="0"/>
              </a:spcBef>
              <a:spcAft>
                <a:spcPts val="0"/>
              </a:spcAft>
              <a:buNone/>
            </a:pPr>
            <a:r>
              <a:t/>
            </a:r>
            <a:endParaRPr sz="1400"/>
          </a:p>
        </p:txBody>
      </p:sp>
      <p:pic>
        <p:nvPicPr>
          <p:cNvPr id="267" name="Google Shape;267;p48"/>
          <p:cNvPicPr preferRelativeResize="0"/>
          <p:nvPr/>
        </p:nvPicPr>
        <p:blipFill>
          <a:blip r:embed="rId3">
            <a:alphaModFix/>
          </a:blip>
          <a:stretch>
            <a:fillRect/>
          </a:stretch>
        </p:blipFill>
        <p:spPr>
          <a:xfrm>
            <a:off x="3900950" y="310425"/>
            <a:ext cx="4222400" cy="42656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71" name="Shape 271"/>
        <p:cNvGrpSpPr/>
        <p:nvPr/>
      </p:nvGrpSpPr>
      <p:grpSpPr>
        <a:xfrm>
          <a:off x="0" y="0"/>
          <a:ext cx="0" cy="0"/>
          <a:chOff x="0" y="0"/>
          <a:chExt cx="0" cy="0"/>
        </a:xfrm>
      </p:grpSpPr>
      <p:sp>
        <p:nvSpPr>
          <p:cNvPr id="272" name="Google Shape;272;p49"/>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ICMP Header</a:t>
            </a:r>
            <a:endParaRPr i="0" sz="3000" u="none" cap="none" strike="noStrike">
              <a:solidFill>
                <a:schemeClr val="dk1"/>
              </a:solidFill>
            </a:endParaRPr>
          </a:p>
        </p:txBody>
      </p:sp>
      <p:pic>
        <p:nvPicPr>
          <p:cNvPr id="273" name="Google Shape;273;p49"/>
          <p:cNvPicPr preferRelativeResize="0"/>
          <p:nvPr/>
        </p:nvPicPr>
        <p:blipFill>
          <a:blip r:embed="rId3">
            <a:alphaModFix/>
          </a:blip>
          <a:stretch>
            <a:fillRect/>
          </a:stretch>
        </p:blipFill>
        <p:spPr>
          <a:xfrm>
            <a:off x="534262" y="1562325"/>
            <a:ext cx="8075475" cy="201885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277" name="Shape 277"/>
        <p:cNvGrpSpPr/>
        <p:nvPr/>
      </p:nvGrpSpPr>
      <p:grpSpPr>
        <a:xfrm>
          <a:off x="0" y="0"/>
          <a:ext cx="0" cy="0"/>
          <a:chOff x="0" y="0"/>
          <a:chExt cx="0" cy="0"/>
        </a:xfrm>
      </p:grpSpPr>
      <p:sp>
        <p:nvSpPr>
          <p:cNvPr id="278" name="Google Shape;278;p50"/>
          <p:cNvSpPr txBox="1"/>
          <p:nvPr>
            <p:ph type="title"/>
          </p:nvPr>
        </p:nvSpPr>
        <p:spPr>
          <a:xfrm>
            <a:off x="436875" y="310425"/>
            <a:ext cx="8078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ICMP Codes</a:t>
            </a:r>
            <a:endParaRPr i="0" sz="3000" u="none" cap="none" strike="noStrike">
              <a:solidFill>
                <a:schemeClr val="dk1"/>
              </a:solidFill>
            </a:endParaRPr>
          </a:p>
        </p:txBody>
      </p:sp>
      <p:graphicFrame>
        <p:nvGraphicFramePr>
          <p:cNvPr id="279" name="Google Shape;279;p50"/>
          <p:cNvGraphicFramePr/>
          <p:nvPr/>
        </p:nvGraphicFramePr>
        <p:xfrm>
          <a:off x="4033325" y="157800"/>
          <a:ext cx="3000000" cy="3000000"/>
        </p:xfrm>
        <a:graphic>
          <a:graphicData uri="http://schemas.openxmlformats.org/drawingml/2006/table">
            <a:tbl>
              <a:tblPr>
                <a:noFill/>
                <a:tableStyleId>{3A558F9E-EE9D-483C-848C-991DF596F5C3}</a:tableStyleId>
              </a:tblPr>
              <a:tblGrid>
                <a:gridCol w="1095675"/>
                <a:gridCol w="926325"/>
                <a:gridCol w="1801900"/>
              </a:tblGrid>
              <a:tr h="400800">
                <a:tc>
                  <a:txBody>
                    <a:bodyPr/>
                    <a:lstStyle/>
                    <a:p>
                      <a:pPr indent="0" lvl="0" marL="0" rtl="0" algn="l">
                        <a:spcBef>
                          <a:spcPts val="0"/>
                        </a:spcBef>
                        <a:spcAft>
                          <a:spcPts val="0"/>
                        </a:spcAft>
                        <a:buNone/>
                      </a:pPr>
                      <a:r>
                        <a:rPr b="1" lang="en">
                          <a:solidFill>
                            <a:srgbClr val="E69138"/>
                          </a:solidFill>
                        </a:rPr>
                        <a:t>Type</a:t>
                      </a:r>
                      <a:endParaRPr b="1">
                        <a:solidFill>
                          <a:srgbClr val="E69138"/>
                        </a:solidFill>
                      </a:endParaRPr>
                    </a:p>
                  </a:txBody>
                  <a:tcPr marT="91425" marB="91425" marR="91425" marL="91425"/>
                </a:tc>
                <a:tc>
                  <a:txBody>
                    <a:bodyPr/>
                    <a:lstStyle/>
                    <a:p>
                      <a:pPr indent="0" lvl="0" marL="0" rtl="0" algn="l">
                        <a:spcBef>
                          <a:spcPts val="0"/>
                        </a:spcBef>
                        <a:spcAft>
                          <a:spcPts val="0"/>
                        </a:spcAft>
                        <a:buNone/>
                      </a:pPr>
                      <a:r>
                        <a:rPr b="1" lang="en">
                          <a:solidFill>
                            <a:srgbClr val="E69138"/>
                          </a:solidFill>
                        </a:rPr>
                        <a:t>Code</a:t>
                      </a:r>
                      <a:endParaRPr b="1">
                        <a:solidFill>
                          <a:srgbClr val="E69138"/>
                        </a:solidFill>
                      </a:endParaRPr>
                    </a:p>
                  </a:txBody>
                  <a:tcPr marT="91425" marB="91425" marR="91425" marL="91425"/>
                </a:tc>
                <a:tc>
                  <a:txBody>
                    <a:bodyPr/>
                    <a:lstStyle/>
                    <a:p>
                      <a:pPr indent="0" lvl="0" marL="0" rtl="0" algn="l">
                        <a:spcBef>
                          <a:spcPts val="0"/>
                        </a:spcBef>
                        <a:spcAft>
                          <a:spcPts val="0"/>
                        </a:spcAft>
                        <a:buNone/>
                      </a:pPr>
                      <a:r>
                        <a:rPr b="1" lang="en">
                          <a:solidFill>
                            <a:srgbClr val="E69138"/>
                          </a:solidFill>
                        </a:rPr>
                        <a:t>Meaning</a:t>
                      </a:r>
                      <a:endParaRPr b="1">
                        <a:solidFill>
                          <a:srgbClr val="E69138"/>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echo reply</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3</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network unreachable</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3</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1</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host is unreachable</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3</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3</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port is unreachable</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4</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source quench</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5</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redirect</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8</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echo request</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9 / 10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router discovery</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11</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time exceed</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12</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parameter problem</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13 / 14</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timestamp request</a:t>
                      </a:r>
                      <a:endParaRPr b="1" sz="1000">
                        <a:solidFill>
                          <a:srgbClr val="D9D9D9"/>
                        </a:solidFill>
                      </a:endParaRPr>
                    </a:p>
                  </a:txBody>
                  <a:tcPr marT="91425" marB="91425" marR="91425" marL="91425"/>
                </a:tc>
              </a:tr>
              <a:tr h="349375">
                <a:tc>
                  <a:txBody>
                    <a:bodyPr/>
                    <a:lstStyle/>
                    <a:p>
                      <a:pPr indent="0" lvl="0" marL="0" rtl="0" algn="l">
                        <a:spcBef>
                          <a:spcPts val="0"/>
                        </a:spcBef>
                        <a:spcAft>
                          <a:spcPts val="0"/>
                        </a:spcAft>
                        <a:buNone/>
                      </a:pPr>
                      <a:r>
                        <a:rPr b="1" lang="en" sz="1000">
                          <a:solidFill>
                            <a:srgbClr val="D9D9D9"/>
                          </a:solidFill>
                        </a:rPr>
                        <a:t>17 /18</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0</a:t>
                      </a:r>
                      <a:endParaRPr b="1" sz="1000">
                        <a:solidFill>
                          <a:srgbClr val="D9D9D9"/>
                        </a:solidFill>
                      </a:endParaRPr>
                    </a:p>
                  </a:txBody>
                  <a:tcPr marT="91425" marB="91425" marR="91425" marL="91425"/>
                </a:tc>
                <a:tc>
                  <a:txBody>
                    <a:bodyPr/>
                    <a:lstStyle/>
                    <a:p>
                      <a:pPr indent="0" lvl="0" marL="0" rtl="0" algn="l">
                        <a:spcBef>
                          <a:spcPts val="0"/>
                        </a:spcBef>
                        <a:spcAft>
                          <a:spcPts val="0"/>
                        </a:spcAft>
                        <a:buNone/>
                      </a:pPr>
                      <a:r>
                        <a:rPr b="1" lang="en" sz="1000">
                          <a:solidFill>
                            <a:srgbClr val="D9D9D9"/>
                          </a:solidFill>
                        </a:rPr>
                        <a:t>network request / reply</a:t>
                      </a:r>
                      <a:endParaRPr b="1" sz="1000">
                        <a:solidFill>
                          <a:srgbClr val="D9D9D9"/>
                        </a:solidFill>
                      </a:endParaRPr>
                    </a:p>
                  </a:txBody>
                  <a:tcPr marT="91425" marB="91425" marR="91425" marL="91425"/>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Google Shape;284;p51"/>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HTTP inspections</a:t>
            </a:r>
            <a:endParaRPr/>
          </a:p>
          <a:p>
            <a:pPr indent="0" lvl="0" marL="0" rtl="0" algn="l">
              <a:spcBef>
                <a:spcPts val="0"/>
              </a:spcBef>
              <a:spcAft>
                <a:spcPts val="0"/>
              </a:spcAft>
              <a:buNone/>
            </a:pPr>
            <a:r>
              <a:t/>
            </a:r>
            <a:endParaRPr/>
          </a:p>
        </p:txBody>
      </p:sp>
      <p:graphicFrame>
        <p:nvGraphicFramePr>
          <p:cNvPr id="285" name="Google Shape;285;p51"/>
          <p:cNvGraphicFramePr/>
          <p:nvPr/>
        </p:nvGraphicFramePr>
        <p:xfrm>
          <a:off x="571300" y="785000"/>
          <a:ext cx="3000000" cy="3000000"/>
        </p:xfrm>
        <a:graphic>
          <a:graphicData uri="http://schemas.openxmlformats.org/drawingml/2006/table">
            <a:tbl>
              <a:tblPr>
                <a:noFill/>
                <a:tableStyleId>{3A558F9E-EE9D-483C-848C-991DF596F5C3}</a:tableStyleId>
              </a:tblPr>
              <a:tblGrid>
                <a:gridCol w="1581775"/>
                <a:gridCol w="902050"/>
                <a:gridCol w="5517575"/>
              </a:tblGrid>
              <a:tr h="381000">
                <a:tc>
                  <a:txBody>
                    <a:bodyPr/>
                    <a:lstStyle/>
                    <a:p>
                      <a:pPr indent="0" lvl="0" marL="0" rtl="0" algn="ctr">
                        <a:spcBef>
                          <a:spcPts val="0"/>
                        </a:spcBef>
                        <a:spcAft>
                          <a:spcPts val="0"/>
                        </a:spcAft>
                        <a:buNone/>
                      </a:pPr>
                      <a:r>
                        <a:rPr b="1" lang="en"/>
                        <a:t>Keyword</a:t>
                      </a:r>
                      <a:endParaRPr b="1"/>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b="1" lang="en"/>
                        <a:t>Sticky or Modifier</a:t>
                      </a:r>
                      <a:endParaRPr b="1"/>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b="1" lang="en"/>
                        <a:t>Description</a:t>
                      </a:r>
                      <a:endParaRPr b="1"/>
                    </a:p>
                  </a:txBody>
                  <a:tcPr marT="91425" marB="91425" marR="91425" marL="91425" anchor="ctr">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http_uri</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URI after HTTP method (e.g., /index.html)</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http_method</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HTTP method (e.g., GET, POST, etc)</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http_request_line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Sticky</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Limits matches to request line (e.g., GET /index.html HTTP/1.1)</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96200">
                <a:tc>
                  <a:txBody>
                    <a:bodyPr/>
                    <a:lstStyle/>
                    <a:p>
                      <a:pPr indent="0" lvl="0" marL="0" rtl="0" algn="l">
                        <a:spcBef>
                          <a:spcPts val="0"/>
                        </a:spcBef>
                        <a:spcAft>
                          <a:spcPts val="0"/>
                        </a:spcAft>
                        <a:buNone/>
                      </a:pPr>
                      <a:r>
                        <a:rPr lang="en"/>
                        <a:t>http_header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any HTTP header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96200">
                <a:tc>
                  <a:txBody>
                    <a:bodyPr/>
                    <a:lstStyle/>
                    <a:p>
                      <a:pPr indent="0" lvl="0" marL="0" rtl="0" algn="l">
                        <a:spcBef>
                          <a:spcPts val="0"/>
                        </a:spcBef>
                        <a:spcAft>
                          <a:spcPts val="0"/>
                        </a:spcAft>
                        <a:buNone/>
                      </a:pPr>
                      <a:r>
                        <a:rPr lang="en"/>
                        <a:t>http_cookie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HTTP cookies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96200">
                <a:tc>
                  <a:txBody>
                    <a:bodyPr/>
                    <a:lstStyle/>
                    <a:p>
                      <a:pPr indent="0" lvl="0" marL="0" rtl="0" algn="l">
                        <a:spcBef>
                          <a:spcPts val="0"/>
                        </a:spcBef>
                        <a:spcAft>
                          <a:spcPts val="0"/>
                        </a:spcAft>
                        <a:buNone/>
                      </a:pPr>
                      <a:r>
                        <a:rPr lang="en"/>
                        <a:t>http_user_agent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User-Agent header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96200">
                <a:tc>
                  <a:txBody>
                    <a:bodyPr/>
                    <a:lstStyle/>
                    <a:p>
                      <a:pPr indent="0" lvl="0" marL="0" rtl="0" algn="l">
                        <a:spcBef>
                          <a:spcPts val="0"/>
                        </a:spcBef>
                        <a:spcAft>
                          <a:spcPts val="0"/>
                        </a:spcAft>
                        <a:buNone/>
                      </a:pPr>
                      <a:r>
                        <a:rPr lang="en"/>
                        <a:t>http_host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Modifier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Matches Host header</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Google Shape;290;p5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When matching HTTP, instead of specifying the port, let Suricata do the work.</a:t>
            </a:r>
            <a:endParaRPr/>
          </a:p>
          <a:p>
            <a:pPr indent="0" lvl="0" marL="0" rtl="0" algn="l">
              <a:spcBef>
                <a:spcPts val="800"/>
              </a:spcBef>
              <a:spcAft>
                <a:spcPts val="0"/>
              </a:spcAft>
              <a:buNone/>
            </a:pPr>
            <a:r>
              <a:t/>
            </a:r>
            <a:endParaRPr sz="1400">
              <a:latin typeface="Roboto Mono Light"/>
              <a:ea typeface="Roboto Mono Light"/>
              <a:cs typeface="Roboto Mono Light"/>
              <a:sym typeface="Roboto Mono Light"/>
            </a:endParaRPr>
          </a:p>
          <a:p>
            <a:pPr indent="0" lvl="0" marL="0" rtl="0" algn="l">
              <a:lnSpc>
                <a:spcPct val="100000"/>
              </a:lnSpc>
              <a:spcBef>
                <a:spcPts val="0"/>
              </a:spcBef>
              <a:spcAft>
                <a:spcPts val="0"/>
              </a:spcAft>
              <a:buNone/>
            </a:pPr>
            <a:r>
              <a:rPr lang="en" sz="1800">
                <a:latin typeface="Roboto Mono"/>
                <a:ea typeface="Roboto Mono"/>
                <a:cs typeface="Roboto Mono"/>
                <a:sym typeface="Roboto Mono"/>
              </a:rPr>
              <a:t>alert http any any -&gt; any any (msg: "Found HTTP” sid: 4;)</a:t>
            </a:r>
            <a:endParaRPr sz="1800">
              <a:latin typeface="Roboto Mono"/>
              <a:ea typeface="Roboto Mono"/>
              <a:cs typeface="Roboto Mono"/>
              <a:sym typeface="Roboto Mono"/>
            </a:endParaRPr>
          </a:p>
          <a:p>
            <a:pPr indent="0" lvl="0" marL="0" rtl="0" algn="l">
              <a:lnSpc>
                <a:spcPct val="100000"/>
              </a:lnSpc>
              <a:spcBef>
                <a:spcPts val="0"/>
              </a:spcBef>
              <a:spcAft>
                <a:spcPts val="0"/>
              </a:spcAft>
              <a:buClr>
                <a:schemeClr val="dk1"/>
              </a:buClr>
              <a:buSzPts val="1100"/>
              <a:buFont typeface="Arial"/>
              <a:buNone/>
            </a:pPr>
            <a:r>
              <a:t/>
            </a:r>
            <a:endParaRPr sz="1800">
              <a:latin typeface="Roboto Mono"/>
              <a:ea typeface="Roboto Mono"/>
              <a:cs typeface="Roboto Mono"/>
              <a:sym typeface="Roboto Mono"/>
            </a:endParaRPr>
          </a:p>
          <a:p>
            <a:pPr indent="0" lvl="0" marL="0" rtl="0" algn="l">
              <a:lnSpc>
                <a:spcPct val="100000"/>
              </a:lnSpc>
              <a:spcBef>
                <a:spcPts val="0"/>
              </a:spcBef>
              <a:spcAft>
                <a:spcPts val="0"/>
              </a:spcAft>
              <a:buNone/>
            </a:pPr>
            <a:r>
              <a:rPr lang="en" sz="1800">
                <a:latin typeface="Roboto Mono"/>
                <a:ea typeface="Roboto Mono"/>
                <a:cs typeface="Roboto Mono"/>
                <a:sym typeface="Roboto Mono"/>
              </a:rPr>
              <a:t>alert http any any -&gt; any any (msg: "Found an iframe!"; content: "iframe"; sid: 5;)</a:t>
            </a:r>
            <a:endParaRPr sz="1800">
              <a:latin typeface="Roboto Mono Light"/>
              <a:ea typeface="Roboto Mono Light"/>
              <a:cs typeface="Roboto Mono Light"/>
              <a:sym typeface="Roboto Mono Light"/>
            </a:endParaRPr>
          </a:p>
        </p:txBody>
      </p:sp>
      <p:sp>
        <p:nvSpPr>
          <p:cNvPr id="291" name="Google Shape;291;p5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HTTP rules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5" name="Shape 295"/>
        <p:cNvGrpSpPr/>
        <p:nvPr/>
      </p:nvGrpSpPr>
      <p:grpSpPr>
        <a:xfrm>
          <a:off x="0" y="0"/>
          <a:ext cx="0" cy="0"/>
          <a:chOff x="0" y="0"/>
          <a:chExt cx="0" cy="0"/>
        </a:xfrm>
      </p:grpSpPr>
      <p:sp>
        <p:nvSpPr>
          <p:cNvPr id="296" name="Google Shape;296;p53"/>
          <p:cNvSpPr txBox="1"/>
          <p:nvPr>
            <p:ph type="ctrTitle"/>
          </p:nvPr>
        </p:nvSpPr>
        <p:spPr>
          <a:xfrm>
            <a:off x="1143000" y="983773"/>
            <a:ext cx="6858000" cy="8937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dk1"/>
              </a:buClr>
              <a:buSzPts val="3000"/>
              <a:buFont typeface="Open Sans"/>
              <a:buNone/>
            </a:pPr>
            <a:r>
              <a:rPr lang="en" sz="4800"/>
              <a:t>Exercise: HTTP Rules</a:t>
            </a:r>
            <a:endParaRPr i="0" sz="4800" u="none" cap="none" strike="noStrike">
              <a:solidFill>
                <a:schemeClr val="dk1"/>
              </a:solidFill>
            </a:endParaRPr>
          </a:p>
        </p:txBody>
      </p:sp>
      <p:sp>
        <p:nvSpPr>
          <p:cNvPr id="297" name="Google Shape;297;p53"/>
          <p:cNvSpPr txBox="1"/>
          <p:nvPr>
            <p:ph idx="1" type="subTitle"/>
          </p:nvPr>
        </p:nvSpPr>
        <p:spPr>
          <a:xfrm>
            <a:off x="1143000" y="1877478"/>
            <a:ext cx="6858000" cy="1241700"/>
          </a:xfrm>
          <a:prstGeom prst="rect">
            <a:avLst/>
          </a:prstGeom>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100"/>
              <a:buFont typeface="Arial"/>
              <a:buNone/>
            </a:pPr>
            <a:r>
              <a:rPr lang="en"/>
              <a:t>CTF key: “switch”</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Google Shape;302;p54"/>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HTTP Rules - Review</a:t>
            </a:r>
            <a:endParaRPr i="0" sz="3000" u="none" cap="none" strike="noStrike">
              <a:solidFill>
                <a:schemeClr val="dk1"/>
              </a:solidFill>
            </a:endParaRPr>
          </a:p>
        </p:txBody>
      </p:sp>
      <p:sp>
        <p:nvSpPr>
          <p:cNvPr id="303" name="Google Shape;303;p54"/>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2000"/>
              <a:t>- Create ~/suricata/rules/ex3.rules file  </a:t>
            </a:r>
            <a:endParaRPr sz="2000"/>
          </a:p>
          <a:p>
            <a:pPr indent="0" lvl="0" marL="0" marR="0" rtl="0" algn="l">
              <a:lnSpc>
                <a:spcPct val="115000"/>
              </a:lnSpc>
              <a:spcBef>
                <a:spcPts val="0"/>
              </a:spcBef>
              <a:spcAft>
                <a:spcPts val="0"/>
              </a:spcAft>
              <a:buNone/>
            </a:pPr>
            <a:r>
              <a:rPr lang="en" sz="2000"/>
              <a:t>- Write rules to match the following (include `msg` and `sid`):</a:t>
            </a:r>
            <a:endParaRPr sz="2000"/>
          </a:p>
          <a:p>
            <a:pPr indent="457200" lvl="0" marL="0" marR="0" rtl="0" algn="l">
              <a:lnSpc>
                <a:spcPct val="115000"/>
              </a:lnSpc>
              <a:spcBef>
                <a:spcPts val="0"/>
              </a:spcBef>
              <a:spcAft>
                <a:spcPts val="0"/>
              </a:spcAft>
              <a:buNone/>
            </a:pPr>
            <a:r>
              <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1.</a:t>
            </a:r>
            <a:r>
              <a:rPr lang="en" sz="2000"/>
              <a:t> fire when it detects POST HTTP methods</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2.</a:t>
            </a:r>
            <a:r>
              <a:rPr lang="en" sz="2000"/>
              <a:t> fire when it detects POST HTTP methods to a known bad host "amellet.bit" </a:t>
            </a:r>
            <a:endParaRPr sz="2000"/>
          </a:p>
          <a:p>
            <a:pPr indent="0" lvl="0" marL="0" marR="0" rtl="0" algn="l">
              <a:lnSpc>
                <a:spcPct val="115000"/>
              </a:lnSpc>
              <a:spcBef>
                <a:spcPts val="0"/>
              </a:spcBef>
              <a:spcAft>
                <a:spcPts val="0"/>
              </a:spcAft>
              <a:buNone/>
            </a:pPr>
            <a:r>
              <a:rPr b="1" lang="en" sz="2000">
                <a:latin typeface="Roboto"/>
                <a:ea typeface="Roboto"/>
                <a:cs typeface="Roboto"/>
                <a:sym typeface="Roboto"/>
              </a:rPr>
              <a:t>3.</a:t>
            </a:r>
            <a:r>
              <a:rPr lang="en" sz="2000"/>
              <a:t> fire when it has the response message and code of 301 Moved Permanently</a:t>
            </a:r>
            <a:endParaRPr sz="20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55"/>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dk1"/>
              </a:buClr>
              <a:buSzPts val="3000"/>
              <a:buFont typeface="Open Sans"/>
              <a:buNone/>
            </a:pPr>
            <a:r>
              <a:rPr lang="en"/>
              <a:t>HTTP Rules - Review</a:t>
            </a:r>
            <a:endParaRPr i="0" sz="3000" u="none" cap="none" strike="noStrike">
              <a:solidFill>
                <a:schemeClr val="dk1"/>
              </a:solidFill>
            </a:endParaRPr>
          </a:p>
        </p:txBody>
      </p:sp>
      <p:sp>
        <p:nvSpPr>
          <p:cNvPr id="309" name="Google Shape;309;p55"/>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b="1" lang="en" sz="2000">
                <a:latin typeface="Roboto"/>
                <a:ea typeface="Roboto"/>
                <a:cs typeface="Roboto"/>
                <a:sym typeface="Roboto"/>
              </a:rPr>
              <a:t>1.</a:t>
            </a:r>
            <a:r>
              <a:rPr lang="en" sz="2000"/>
              <a:t> alert http any any -&gt; any any (msg:"HTTP POST methods seen"; content:"POST"; http_method; sid:4;)</a:t>
            </a:r>
            <a:endParaRPr sz="2000"/>
          </a:p>
          <a:p>
            <a:pPr indent="0" lvl="0" marL="0" marR="0" rtl="0" algn="l">
              <a:lnSpc>
                <a:spcPct val="100000"/>
              </a:lnSpc>
              <a:spcBef>
                <a:spcPts val="0"/>
              </a:spcBef>
              <a:spcAft>
                <a:spcPts val="0"/>
              </a:spcAft>
              <a:buNone/>
            </a:pPr>
            <a:r>
              <a:t/>
            </a:r>
            <a:endParaRPr sz="2000"/>
          </a:p>
          <a:p>
            <a:pPr indent="0" lvl="0" marL="0" marR="0" rtl="0" algn="l">
              <a:lnSpc>
                <a:spcPct val="100000"/>
              </a:lnSpc>
              <a:spcBef>
                <a:spcPts val="0"/>
              </a:spcBef>
              <a:spcAft>
                <a:spcPts val="0"/>
              </a:spcAft>
              <a:buNone/>
            </a:pPr>
            <a:r>
              <a:rPr b="1" lang="en" sz="2000">
                <a:latin typeface="Roboto"/>
                <a:ea typeface="Roboto"/>
                <a:cs typeface="Roboto"/>
                <a:sym typeface="Roboto"/>
              </a:rPr>
              <a:t>2.</a:t>
            </a:r>
            <a:r>
              <a:rPr lang="en" sz="2000"/>
              <a:t> alert http any any -&gt; any any (msg:"HTTP POST method seen to known bad host"; content:"POST"; http_method; content:"amellet.bit"; http_host; sid:5;)</a:t>
            </a:r>
            <a:endParaRPr sz="2000">
              <a:solidFill>
                <a:srgbClr val="EFEFEF"/>
              </a:solidFill>
            </a:endParaRPr>
          </a:p>
          <a:p>
            <a:pPr indent="0" lvl="0" marL="0" marR="0" rtl="0" algn="l">
              <a:lnSpc>
                <a:spcPct val="100000"/>
              </a:lnSpc>
              <a:spcBef>
                <a:spcPts val="0"/>
              </a:spcBef>
              <a:spcAft>
                <a:spcPts val="0"/>
              </a:spcAft>
              <a:buNone/>
            </a:pPr>
            <a:r>
              <a:t/>
            </a:r>
            <a:endParaRPr sz="2000"/>
          </a:p>
          <a:p>
            <a:pPr indent="0" lvl="0" marL="0" marR="0" rtl="0" algn="l">
              <a:lnSpc>
                <a:spcPct val="100000"/>
              </a:lnSpc>
              <a:spcBef>
                <a:spcPts val="0"/>
              </a:spcBef>
              <a:spcAft>
                <a:spcPts val="0"/>
              </a:spcAft>
              <a:buNone/>
            </a:pPr>
            <a:r>
              <a:rPr b="1" lang="en" sz="2000">
                <a:latin typeface="Roboto"/>
                <a:ea typeface="Roboto"/>
                <a:cs typeface="Roboto"/>
                <a:sym typeface="Roboto"/>
              </a:rPr>
              <a:t>3.</a:t>
            </a:r>
            <a:r>
              <a:rPr lang="en" sz="2000"/>
              <a:t> alert http any any -&gt; any any (msg: "HTTP redirect"; http_response_line; content:"301 Moved Permanently"; nocase; sid:6;)</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13" name="Shape 313"/>
        <p:cNvGrpSpPr/>
        <p:nvPr/>
      </p:nvGrpSpPr>
      <p:grpSpPr>
        <a:xfrm>
          <a:off x="0" y="0"/>
          <a:ext cx="0" cy="0"/>
          <a:chOff x="0" y="0"/>
          <a:chExt cx="0" cy="0"/>
        </a:xfrm>
      </p:grpSpPr>
      <p:sp>
        <p:nvSpPr>
          <p:cNvPr id="314" name="Google Shape;314;p56"/>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HTTP</a:t>
            </a:r>
            <a:r>
              <a:rPr lang="en"/>
              <a:t> Signature Exercise</a:t>
            </a:r>
            <a:endParaRPr/>
          </a:p>
        </p:txBody>
      </p:sp>
      <p:sp>
        <p:nvSpPr>
          <p:cNvPr id="315" name="Google Shape;315;p56"/>
          <p:cNvSpPr txBox="1"/>
          <p:nvPr>
            <p:ph idx="1" type="body"/>
          </p:nvPr>
        </p:nvSpPr>
        <p:spPr>
          <a:xfrm>
            <a:off x="344275" y="1108925"/>
            <a:ext cx="85038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Create rules in </a:t>
            </a:r>
            <a:r>
              <a:rPr b="1" lang="en">
                <a:latin typeface="Roboto"/>
                <a:ea typeface="Roboto"/>
                <a:cs typeface="Roboto"/>
                <a:sym typeface="Roboto"/>
              </a:rPr>
              <a:t>exercise2.rules</a:t>
            </a:r>
            <a:r>
              <a:rPr lang="en"/>
              <a:t> that will match the following</a:t>
            </a:r>
            <a:endParaRPr/>
          </a:p>
          <a:p>
            <a:pPr indent="-381000" lvl="0" marL="457200" rtl="0" algn="l">
              <a:spcBef>
                <a:spcPts val="800"/>
              </a:spcBef>
              <a:spcAft>
                <a:spcPts val="0"/>
              </a:spcAft>
              <a:buSzPts val="2400"/>
              <a:buAutoNum type="arabicPeriod"/>
            </a:pPr>
            <a:r>
              <a:rPr lang="en" sz="2400"/>
              <a:t>POST HTTP method</a:t>
            </a:r>
            <a:endParaRPr sz="2400"/>
          </a:p>
          <a:p>
            <a:pPr indent="-381000" lvl="0" marL="457200" rtl="0" algn="l">
              <a:spcBef>
                <a:spcPts val="0"/>
              </a:spcBef>
              <a:spcAft>
                <a:spcPts val="0"/>
              </a:spcAft>
              <a:buSzPts val="2400"/>
              <a:buAutoNum type="arabicPeriod"/>
            </a:pPr>
            <a:r>
              <a:rPr lang="en" sz="2400"/>
              <a:t>POST HTTP method with </a:t>
            </a:r>
            <a:r>
              <a:rPr lang="en" sz="2400"/>
              <a:t>successful status codes</a:t>
            </a:r>
            <a:endParaRPr sz="2400"/>
          </a:p>
          <a:p>
            <a:pPr indent="-381000" lvl="0" marL="457200" rtl="0" algn="l">
              <a:spcBef>
                <a:spcPts val="0"/>
              </a:spcBef>
              <a:spcAft>
                <a:spcPts val="0"/>
              </a:spcAft>
              <a:buSzPts val="2400"/>
              <a:buAutoNum type="arabicPeriod"/>
            </a:pPr>
            <a:r>
              <a:rPr lang="en" sz="2400"/>
              <a:t>Response message and code of 301 Moved Permanently</a:t>
            </a:r>
            <a:endParaRPr sz="2400"/>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319" name="Shape 319"/>
        <p:cNvGrpSpPr/>
        <p:nvPr/>
      </p:nvGrpSpPr>
      <p:grpSpPr>
        <a:xfrm>
          <a:off x="0" y="0"/>
          <a:ext cx="0" cy="0"/>
          <a:chOff x="0" y="0"/>
          <a:chExt cx="0" cy="0"/>
        </a:xfrm>
      </p:grpSpPr>
      <p:sp>
        <p:nvSpPr>
          <p:cNvPr id="320" name="Google Shape;320;p57"/>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HTTP Signature Exercise</a:t>
            </a:r>
            <a:endParaRPr/>
          </a:p>
        </p:txBody>
      </p:sp>
      <p:sp>
        <p:nvSpPr>
          <p:cNvPr id="321" name="Google Shape;321;p57"/>
          <p:cNvSpPr txBox="1"/>
          <p:nvPr>
            <p:ph idx="1" type="body"/>
          </p:nvPr>
        </p:nvSpPr>
        <p:spPr>
          <a:xfrm>
            <a:off x="344275" y="1108925"/>
            <a:ext cx="85038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Possible answers:</a:t>
            </a:r>
            <a:br>
              <a:rPr lang="en"/>
            </a:br>
            <a:endParaRPr sz="1000"/>
          </a:p>
          <a:p>
            <a:pPr indent="-317500" lvl="0" marL="457200" rtl="0" algn="l">
              <a:lnSpc>
                <a:spcPct val="115000"/>
              </a:lnSpc>
              <a:spcBef>
                <a:spcPts val="0"/>
              </a:spcBef>
              <a:spcAft>
                <a:spcPts val="0"/>
              </a:spcAft>
              <a:buClr>
                <a:srgbClr val="F3F3F3"/>
              </a:buClr>
              <a:buSzPts val="1400"/>
              <a:buFont typeface="Roboto Mono Light"/>
              <a:buAutoNum type="arabicPeriod"/>
            </a:pPr>
            <a:r>
              <a:rPr lang="en" sz="1400">
                <a:solidFill>
                  <a:srgbClr val="F3F3F3"/>
                </a:solidFill>
                <a:latin typeface="Roboto Mono"/>
                <a:ea typeface="Roboto Mono"/>
                <a:cs typeface="Roboto Mono"/>
                <a:sym typeface="Roboto Mono"/>
              </a:rPr>
              <a:t>alert http any any -&gt; any any (msg:"HTTP POST methods seen"; content:"POST"; http_method; sid:6;)</a:t>
            </a:r>
            <a:br>
              <a:rPr lang="en" sz="1400">
                <a:solidFill>
                  <a:srgbClr val="F3F3F3"/>
                </a:solidFill>
                <a:latin typeface="Roboto Mono"/>
                <a:ea typeface="Roboto Mono"/>
                <a:cs typeface="Roboto Mono"/>
                <a:sym typeface="Roboto Mono"/>
              </a:rPr>
            </a:br>
            <a:endParaRPr sz="1400">
              <a:solidFill>
                <a:srgbClr val="F3F3F3"/>
              </a:solidFill>
              <a:latin typeface="Roboto Mono"/>
              <a:ea typeface="Roboto Mono"/>
              <a:cs typeface="Roboto Mono"/>
              <a:sym typeface="Roboto Mono"/>
            </a:endParaRPr>
          </a:p>
          <a:p>
            <a:pPr indent="-317500" lvl="0" marL="457200" rtl="0" algn="l">
              <a:lnSpc>
                <a:spcPct val="115000"/>
              </a:lnSpc>
              <a:spcBef>
                <a:spcPts val="0"/>
              </a:spcBef>
              <a:spcAft>
                <a:spcPts val="0"/>
              </a:spcAft>
              <a:buClr>
                <a:srgbClr val="F3F3F3"/>
              </a:buClr>
              <a:buSzPts val="1400"/>
              <a:buFont typeface="Roboto Mono"/>
              <a:buAutoNum type="arabicPeriod"/>
            </a:pPr>
            <a:r>
              <a:rPr lang="en" sz="1400">
                <a:solidFill>
                  <a:srgbClr val="F3F3F3"/>
                </a:solidFill>
                <a:latin typeface="Roboto Mono"/>
                <a:ea typeface="Roboto Mono"/>
                <a:cs typeface="Roboto Mono"/>
                <a:sym typeface="Roboto Mono"/>
              </a:rPr>
              <a:t>alert http any any -&gt; any any (msg:"HTTP POST method seen and successful"; content:"POST"; http_method; content:"200"; http_stat_code; sid:7;)</a:t>
            </a:r>
            <a:br>
              <a:rPr lang="en" sz="1400">
                <a:solidFill>
                  <a:srgbClr val="F3F3F3"/>
                </a:solidFill>
                <a:latin typeface="Roboto Mono"/>
                <a:ea typeface="Roboto Mono"/>
                <a:cs typeface="Roboto Mono"/>
                <a:sym typeface="Roboto Mono"/>
              </a:rPr>
            </a:br>
            <a:endParaRPr sz="1400">
              <a:solidFill>
                <a:srgbClr val="F3F3F3"/>
              </a:solidFill>
              <a:latin typeface="Roboto Mono Light"/>
              <a:ea typeface="Roboto Mono Light"/>
              <a:cs typeface="Roboto Mono Light"/>
              <a:sym typeface="Roboto Mono Light"/>
            </a:endParaRPr>
          </a:p>
          <a:p>
            <a:pPr indent="-317500" lvl="0" marL="457200" rtl="0" algn="l">
              <a:lnSpc>
                <a:spcPct val="115000"/>
              </a:lnSpc>
              <a:spcBef>
                <a:spcPts val="0"/>
              </a:spcBef>
              <a:spcAft>
                <a:spcPts val="0"/>
              </a:spcAft>
              <a:buClr>
                <a:srgbClr val="F3F3F3"/>
              </a:buClr>
              <a:buSzPts val="1400"/>
              <a:buFont typeface="Roboto Mono Light"/>
              <a:buAutoNum type="arabicPeriod"/>
            </a:pPr>
            <a:r>
              <a:rPr lang="en" sz="1400">
                <a:solidFill>
                  <a:srgbClr val="F3F3F3"/>
                </a:solidFill>
                <a:latin typeface="Roboto Mono"/>
                <a:ea typeface="Roboto Mono"/>
                <a:cs typeface="Roboto Mono"/>
                <a:sym typeface="Roboto Mono"/>
              </a:rPr>
              <a:t>alert http any any -&gt; any any (msg: "HTTP redirect"; http_response_line; content:"301 Moved Permanently"; nocase; sid:8;)</a:t>
            </a:r>
            <a:endParaRPr sz="1400">
              <a:solidFill>
                <a:srgbClr val="F3F3F3"/>
              </a:solidFill>
              <a:latin typeface="Roboto Mono Light"/>
              <a:ea typeface="Roboto Mono Light"/>
              <a:cs typeface="Roboto Mono Light"/>
              <a:sym typeface="Roboto Mono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01" name="Shape 101"/>
        <p:cNvGrpSpPr/>
        <p:nvPr/>
      </p:nvGrpSpPr>
      <p:grpSpPr>
        <a:xfrm>
          <a:off x="0" y="0"/>
          <a:ext cx="0" cy="0"/>
          <a:chOff x="0" y="0"/>
          <a:chExt cx="0" cy="0"/>
        </a:xfrm>
      </p:grpSpPr>
      <p:sp>
        <p:nvSpPr>
          <p:cNvPr id="102" name="Google Shape;102;p2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Actions</a:t>
            </a:r>
            <a:endParaRPr/>
          </a:p>
        </p:txBody>
      </p:sp>
      <p:sp>
        <p:nvSpPr>
          <p:cNvPr id="103" name="Google Shape;103;p2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Pass</a:t>
            </a:r>
            <a:endParaRPr/>
          </a:p>
          <a:p>
            <a:pPr indent="-419100" lvl="0" marL="457200" rtl="0" algn="l">
              <a:spcBef>
                <a:spcPts val="0"/>
              </a:spcBef>
              <a:spcAft>
                <a:spcPts val="0"/>
              </a:spcAft>
              <a:buSzPts val="3000"/>
              <a:buChar char="•"/>
            </a:pPr>
            <a:r>
              <a:rPr lang="en"/>
              <a:t>Drop</a:t>
            </a:r>
            <a:endParaRPr/>
          </a:p>
          <a:p>
            <a:pPr indent="-419100" lvl="0" marL="457200" rtl="0" algn="l">
              <a:spcBef>
                <a:spcPts val="0"/>
              </a:spcBef>
              <a:spcAft>
                <a:spcPts val="0"/>
              </a:spcAft>
              <a:buSzPts val="3000"/>
              <a:buChar char="•"/>
            </a:pPr>
            <a:r>
              <a:rPr lang="en"/>
              <a:t>Reject</a:t>
            </a:r>
            <a:endParaRPr/>
          </a:p>
          <a:p>
            <a:pPr indent="-419100" lvl="0" marL="457200" rtl="0" algn="l">
              <a:spcBef>
                <a:spcPts val="0"/>
              </a:spcBef>
              <a:spcAft>
                <a:spcPts val="0"/>
              </a:spcAft>
              <a:buSzPts val="3000"/>
              <a:buChar char="•"/>
            </a:pPr>
            <a:r>
              <a:rPr lang="en"/>
              <a:t>Alert</a:t>
            </a:r>
            <a:endParaRPr/>
          </a:p>
          <a:p>
            <a:pPr indent="0" lvl="0" marL="0" rtl="0" algn="l">
              <a:spcBef>
                <a:spcPts val="800"/>
              </a:spcBef>
              <a:spcAft>
                <a:spcPts val="0"/>
              </a:spcAft>
              <a:buClr>
                <a:schemeClr val="dk1"/>
              </a:buClr>
              <a:buSzPts val="1100"/>
              <a:buFont typeface="Arial"/>
              <a:buNone/>
            </a:pPr>
            <a:r>
              <a:t/>
            </a:r>
            <a:endParaRPr/>
          </a:p>
          <a:p>
            <a:pPr indent="0" lvl="0" marL="457200" rtl="0" algn="l">
              <a:spcBef>
                <a:spcPts val="800"/>
              </a:spcBef>
              <a:spcAft>
                <a:spcPts val="0"/>
              </a:spcAft>
              <a:buNone/>
            </a:pPr>
            <a:r>
              <a:t/>
            </a:r>
            <a:endParaRPr b="1" sz="1650">
              <a:solidFill>
                <a:srgbClr val="24292E"/>
              </a:solidFill>
              <a:latin typeface="Arial"/>
              <a:ea typeface="Arial"/>
              <a:cs typeface="Arial"/>
              <a:sym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Google Shape;326;p58"/>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DNS Keyword</a:t>
            </a:r>
            <a:endParaRPr/>
          </a:p>
        </p:txBody>
      </p:sp>
      <p:sp>
        <p:nvSpPr>
          <p:cNvPr id="327" name="Google Shape;327;p58"/>
          <p:cNvSpPr txBox="1"/>
          <p:nvPr>
            <p:ph idx="1" type="body"/>
          </p:nvPr>
        </p:nvSpPr>
        <p:spPr>
          <a:xfrm>
            <a:off x="628650" y="1100054"/>
            <a:ext cx="7886700" cy="2677500"/>
          </a:xfrm>
          <a:prstGeom prst="rect">
            <a:avLst/>
          </a:prstGeom>
          <a:noFill/>
        </p:spPr>
        <p:txBody>
          <a:bodyPr anchorCtr="0" anchor="t" bIns="91425" lIns="91425" spcFirstLastPara="1" rIns="91425" wrap="square" tIns="91425">
            <a:noAutofit/>
          </a:bodyPr>
          <a:lstStyle/>
          <a:p>
            <a:pPr indent="0" lvl="0" marL="0" rtl="0" algn="l">
              <a:lnSpc>
                <a:spcPct val="163636"/>
              </a:lnSpc>
              <a:spcBef>
                <a:spcPts val="0"/>
              </a:spcBef>
              <a:spcAft>
                <a:spcPts val="0"/>
              </a:spcAft>
              <a:buNone/>
            </a:pPr>
            <a:r>
              <a:rPr lang="en" sz="1800">
                <a:solidFill>
                  <a:srgbClr val="F3F3F3"/>
                </a:solidFill>
                <a:latin typeface="Roboto Mono"/>
                <a:ea typeface="Roboto Mono"/>
                <a:cs typeface="Roboto Mono"/>
                <a:sym typeface="Roboto Mono"/>
              </a:rPr>
              <a:t>dns_query:</a:t>
            </a:r>
            <a:r>
              <a:rPr lang="en" sz="1800">
                <a:solidFill>
                  <a:srgbClr val="F3F3F3"/>
                </a:solidFill>
                <a:latin typeface="Roboto"/>
                <a:ea typeface="Roboto"/>
                <a:cs typeface="Roboto"/>
                <a:sym typeface="Roboto"/>
              </a:rPr>
              <a:t> Provides a normalized string to match against</a:t>
            </a:r>
            <a:endParaRPr sz="1800">
              <a:solidFill>
                <a:srgbClr val="F3F3F3"/>
              </a:solidFill>
              <a:latin typeface="Roboto"/>
              <a:ea typeface="Roboto"/>
              <a:cs typeface="Roboto"/>
              <a:sym typeface="Roboto"/>
            </a:endParaRPr>
          </a:p>
          <a:p>
            <a:pPr indent="0" lvl="0" marL="0" rtl="0" algn="l">
              <a:lnSpc>
                <a:spcPct val="163636"/>
              </a:lnSpc>
              <a:spcBef>
                <a:spcPts val="1800"/>
              </a:spcBef>
              <a:spcAft>
                <a:spcPts val="0"/>
              </a:spcAft>
              <a:buClr>
                <a:schemeClr val="dk1"/>
              </a:buClr>
              <a:buSzPts val="1100"/>
              <a:buFont typeface="Arial"/>
              <a:buNone/>
            </a:pPr>
            <a:r>
              <a:rPr lang="en" sz="1800">
                <a:solidFill>
                  <a:srgbClr val="F3F3F3"/>
                </a:solidFill>
                <a:latin typeface="Roboto"/>
                <a:ea typeface="Roboto"/>
                <a:cs typeface="Roboto"/>
                <a:sym typeface="Roboto"/>
              </a:rPr>
              <a:t>DNS query on the wire (snippet):   </a:t>
            </a:r>
            <a:r>
              <a:rPr lang="en" sz="1400">
                <a:solidFill>
                  <a:srgbClr val="F3F3F3"/>
                </a:solidFill>
                <a:latin typeface="Roboto Mono"/>
                <a:ea typeface="Roboto Mono"/>
                <a:cs typeface="Roboto Mono"/>
                <a:sym typeface="Roboto Mono"/>
              </a:rPr>
              <a:t>|</a:t>
            </a:r>
            <a:r>
              <a:rPr lang="en" sz="1400">
                <a:solidFill>
                  <a:srgbClr val="93C47D"/>
                </a:solidFill>
                <a:latin typeface="Roboto Mono"/>
                <a:ea typeface="Roboto Mono"/>
                <a:cs typeface="Roboto Mono"/>
                <a:sym typeface="Roboto Mono"/>
              </a:rPr>
              <a:t>04</a:t>
            </a:r>
            <a:r>
              <a:rPr lang="en" sz="1400">
                <a:solidFill>
                  <a:srgbClr val="F3F3F3"/>
                </a:solidFill>
                <a:latin typeface="Roboto Mono"/>
                <a:ea typeface="Roboto Mono"/>
                <a:cs typeface="Roboto Mono"/>
                <a:sym typeface="Roboto Mono"/>
              </a:rPr>
              <a:t>|mail|</a:t>
            </a:r>
            <a:r>
              <a:rPr lang="en" sz="1400">
                <a:solidFill>
                  <a:srgbClr val="93C47D"/>
                </a:solidFill>
                <a:latin typeface="Roboto Mono"/>
                <a:ea typeface="Roboto Mono"/>
                <a:cs typeface="Roboto Mono"/>
                <a:sym typeface="Roboto Mono"/>
              </a:rPr>
              <a:t>06</a:t>
            </a:r>
            <a:r>
              <a:rPr lang="en" sz="1400">
                <a:solidFill>
                  <a:srgbClr val="F3F3F3"/>
                </a:solidFill>
                <a:latin typeface="Roboto Mono"/>
                <a:ea typeface="Roboto Mono"/>
                <a:cs typeface="Roboto Mono"/>
                <a:sym typeface="Roboto Mono"/>
              </a:rPr>
              <a:t>|google|</a:t>
            </a:r>
            <a:r>
              <a:rPr lang="en" sz="1400">
                <a:solidFill>
                  <a:srgbClr val="93C47D"/>
                </a:solidFill>
                <a:latin typeface="Roboto Mono"/>
                <a:ea typeface="Roboto Mono"/>
                <a:cs typeface="Roboto Mono"/>
                <a:sym typeface="Roboto Mono"/>
              </a:rPr>
              <a:t>03</a:t>
            </a:r>
            <a:r>
              <a:rPr lang="en" sz="1400">
                <a:solidFill>
                  <a:srgbClr val="F3F3F3"/>
                </a:solidFill>
                <a:latin typeface="Roboto Mono"/>
                <a:ea typeface="Roboto Mono"/>
                <a:cs typeface="Roboto Mono"/>
                <a:sym typeface="Roboto Mono"/>
              </a:rPr>
              <a:t>|com|</a:t>
            </a:r>
            <a:r>
              <a:rPr lang="en" sz="1400">
                <a:solidFill>
                  <a:srgbClr val="93C47D"/>
                </a:solidFill>
                <a:latin typeface="Roboto Mono"/>
                <a:ea typeface="Roboto Mono"/>
                <a:cs typeface="Roboto Mono"/>
                <a:sym typeface="Roboto Mono"/>
              </a:rPr>
              <a:t>00</a:t>
            </a:r>
            <a:r>
              <a:rPr lang="en" sz="1400">
                <a:solidFill>
                  <a:srgbClr val="F3F3F3"/>
                </a:solidFill>
                <a:latin typeface="Roboto Mono"/>
                <a:ea typeface="Roboto Mono"/>
                <a:cs typeface="Roboto Mono"/>
                <a:sym typeface="Roboto Mono"/>
              </a:rPr>
              <a:t>|</a:t>
            </a:r>
            <a:endParaRPr sz="900">
              <a:solidFill>
                <a:srgbClr val="F3F3F3"/>
              </a:solidFill>
              <a:latin typeface="Courier New"/>
              <a:ea typeface="Courier New"/>
              <a:cs typeface="Courier New"/>
              <a:sym typeface="Courier New"/>
            </a:endParaRPr>
          </a:p>
          <a:p>
            <a:pPr indent="0" lvl="0" marL="0" rtl="0" algn="l">
              <a:lnSpc>
                <a:spcPct val="163636"/>
              </a:lnSpc>
              <a:spcBef>
                <a:spcPts val="1800"/>
              </a:spcBef>
              <a:spcAft>
                <a:spcPts val="0"/>
              </a:spcAft>
              <a:buClr>
                <a:schemeClr val="dk1"/>
              </a:buClr>
              <a:buSzPts val="1100"/>
              <a:buFont typeface="Arial"/>
              <a:buNone/>
            </a:pPr>
            <a:r>
              <a:rPr lang="en" sz="1800">
                <a:solidFill>
                  <a:srgbClr val="F3F3F3"/>
                </a:solidFill>
                <a:latin typeface="Roboto Mono"/>
                <a:ea typeface="Roboto Mono"/>
                <a:cs typeface="Roboto Mono"/>
                <a:sym typeface="Roboto Mono"/>
              </a:rPr>
              <a:t>dns_query sticky buffer contents:</a:t>
            </a:r>
            <a:r>
              <a:rPr lang="en" sz="1200">
                <a:solidFill>
                  <a:srgbClr val="F3F3F3"/>
                </a:solidFill>
                <a:latin typeface="Arial"/>
                <a:ea typeface="Arial"/>
                <a:cs typeface="Arial"/>
                <a:sym typeface="Arial"/>
              </a:rPr>
              <a:t>   </a:t>
            </a:r>
            <a:r>
              <a:rPr lang="en" sz="1400">
                <a:solidFill>
                  <a:srgbClr val="F3F3F3"/>
                </a:solidFill>
                <a:latin typeface="Roboto Mono"/>
                <a:ea typeface="Roboto Mono"/>
                <a:cs typeface="Roboto Mono"/>
                <a:sym typeface="Roboto Mono"/>
              </a:rPr>
              <a:t>mail.google.com</a:t>
            </a:r>
            <a:endParaRPr sz="1400">
              <a:solidFill>
                <a:srgbClr val="F3F3F3"/>
              </a:solidFill>
              <a:latin typeface="Roboto Mono"/>
              <a:ea typeface="Roboto Mono"/>
              <a:cs typeface="Roboto Mono"/>
              <a:sym typeface="Roboto Mono"/>
            </a:endParaRPr>
          </a:p>
          <a:p>
            <a:pPr indent="0" lvl="0" marL="0" rtl="0" algn="l">
              <a:spcBef>
                <a:spcPts val="180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1" name="Shape 331"/>
        <p:cNvGrpSpPr/>
        <p:nvPr/>
      </p:nvGrpSpPr>
      <p:grpSpPr>
        <a:xfrm>
          <a:off x="0" y="0"/>
          <a:ext cx="0" cy="0"/>
          <a:chOff x="0" y="0"/>
          <a:chExt cx="0" cy="0"/>
        </a:xfrm>
      </p:grpSpPr>
      <p:sp>
        <p:nvSpPr>
          <p:cNvPr id="332" name="Google Shape;332;p59"/>
          <p:cNvSpPr txBox="1"/>
          <p:nvPr>
            <p:ph type="ctrTitle"/>
          </p:nvPr>
        </p:nvSpPr>
        <p:spPr>
          <a:xfrm>
            <a:off x="1143000" y="983773"/>
            <a:ext cx="6858000" cy="8937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dk1"/>
              </a:buClr>
              <a:buSzPts val="3000"/>
              <a:buFont typeface="Open Sans"/>
              <a:buNone/>
            </a:pPr>
            <a:r>
              <a:rPr lang="en" sz="4800"/>
              <a:t>Exercise: DNS Rules</a:t>
            </a:r>
            <a:endParaRPr i="0" sz="4800" u="none" cap="none" strike="noStrike">
              <a:solidFill>
                <a:schemeClr val="dk1"/>
              </a:solidFill>
            </a:endParaRPr>
          </a:p>
        </p:txBody>
      </p:sp>
      <p:sp>
        <p:nvSpPr>
          <p:cNvPr id="333" name="Google Shape;333;p59"/>
          <p:cNvSpPr txBox="1"/>
          <p:nvPr>
            <p:ph idx="1" type="subTitle"/>
          </p:nvPr>
        </p:nvSpPr>
        <p:spPr>
          <a:xfrm>
            <a:off x="1143000" y="1877478"/>
            <a:ext cx="6858000" cy="1241700"/>
          </a:xfrm>
          <a:prstGeom prst="rect">
            <a:avLst/>
          </a:prstGeom>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100"/>
              <a:buFont typeface="Arial"/>
              <a:buNone/>
            </a:pPr>
            <a:r>
              <a:rPr lang="en"/>
              <a:t>CTF key: “vision”</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Google Shape;338;p60"/>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DNS Rules - Review</a:t>
            </a:r>
            <a:endParaRPr i="0" sz="3000" u="none" cap="none" strike="noStrike">
              <a:solidFill>
                <a:schemeClr val="dk1"/>
              </a:solidFill>
            </a:endParaRPr>
          </a:p>
        </p:txBody>
      </p:sp>
      <p:sp>
        <p:nvSpPr>
          <p:cNvPr id="339" name="Google Shape;339;p60"/>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2000"/>
              <a:t>- Create ~/suricata/rules/dns.rules file</a:t>
            </a:r>
            <a:endParaRPr sz="2000"/>
          </a:p>
          <a:p>
            <a:pPr indent="0" lvl="0" marL="0" rtl="0" algn="l">
              <a:lnSpc>
                <a:spcPct val="115000"/>
              </a:lnSpc>
              <a:spcBef>
                <a:spcPts val="0"/>
              </a:spcBef>
              <a:spcAft>
                <a:spcPts val="0"/>
              </a:spcAft>
              <a:buClr>
                <a:schemeClr val="dk1"/>
              </a:buClr>
              <a:buSzPts val="1100"/>
              <a:buFont typeface="Arial"/>
              <a:buNone/>
            </a:pPr>
            <a:r>
              <a:rPr lang="en" sz="1800"/>
              <a:t>- Write rules to match the following (include `msg` and `sid`):</a:t>
            </a:r>
            <a:endParaRPr sz="2000"/>
          </a:p>
          <a:p>
            <a:pPr indent="0" lvl="0" marL="0" marR="0" rtl="0" algn="l">
              <a:lnSpc>
                <a:spcPct val="115000"/>
              </a:lnSpc>
              <a:spcBef>
                <a:spcPts val="0"/>
              </a:spcBef>
              <a:spcAft>
                <a:spcPts val="0"/>
              </a:spcAft>
              <a:buNone/>
            </a:pPr>
            <a:r>
              <a:t/>
            </a:r>
            <a:endParaRPr sz="2000"/>
          </a:p>
          <a:p>
            <a:pPr indent="0" lvl="0" marL="0" rtl="0" algn="l">
              <a:lnSpc>
                <a:spcPct val="115000"/>
              </a:lnSpc>
              <a:spcBef>
                <a:spcPts val="0"/>
              </a:spcBef>
              <a:spcAft>
                <a:spcPts val="0"/>
              </a:spcAft>
              <a:buClr>
                <a:schemeClr val="dk1"/>
              </a:buClr>
              <a:buSzPts val="1100"/>
              <a:buFont typeface="Arial"/>
              <a:buNone/>
            </a:pPr>
            <a:r>
              <a:rPr b="1" lang="en" sz="2000">
                <a:latin typeface="Roboto"/>
                <a:ea typeface="Roboto"/>
                <a:cs typeface="Roboto"/>
                <a:sym typeface="Roboto"/>
              </a:rPr>
              <a:t>1.</a:t>
            </a:r>
            <a:r>
              <a:rPr lang="en" sz="2000"/>
              <a:t> DNS lookups going to external IPs only</a:t>
            </a:r>
            <a:endParaRPr sz="2000"/>
          </a:p>
          <a:p>
            <a:pPr indent="0" lvl="0" marL="0" rtl="0" algn="l">
              <a:lnSpc>
                <a:spcPct val="115000"/>
              </a:lnSpc>
              <a:spcBef>
                <a:spcPts val="0"/>
              </a:spcBef>
              <a:spcAft>
                <a:spcPts val="0"/>
              </a:spcAft>
              <a:buClr>
                <a:schemeClr val="dk1"/>
              </a:buClr>
              <a:buSzPts val="1100"/>
              <a:buFont typeface="Arial"/>
              <a:buNone/>
            </a:pPr>
            <a:r>
              <a:rPr b="1" lang="en" sz="2000"/>
              <a:t>2. </a:t>
            </a:r>
            <a:r>
              <a:rPr lang="en" sz="2000"/>
              <a:t>DNS lookups going to external IPs with "bit" in the name</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61"/>
          <p:cNvSpPr txBox="1"/>
          <p:nvPr>
            <p:ph type="title"/>
          </p:nvPr>
        </p:nvSpPr>
        <p:spPr>
          <a:xfrm>
            <a:off x="339000" y="122324"/>
            <a:ext cx="7886700" cy="7479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dk1"/>
              </a:buClr>
              <a:buSzPts val="3000"/>
              <a:buFont typeface="Open Sans"/>
              <a:buNone/>
            </a:pPr>
            <a:r>
              <a:rPr lang="en"/>
              <a:t>DNS Rules - Review</a:t>
            </a:r>
            <a:endParaRPr i="0" sz="3000" u="none" cap="none" strike="noStrike">
              <a:solidFill>
                <a:schemeClr val="dk1"/>
              </a:solidFill>
            </a:endParaRPr>
          </a:p>
        </p:txBody>
      </p:sp>
      <p:sp>
        <p:nvSpPr>
          <p:cNvPr id="345" name="Google Shape;345;p61"/>
          <p:cNvSpPr txBox="1"/>
          <p:nvPr>
            <p:ph idx="1" type="body"/>
          </p:nvPr>
        </p:nvSpPr>
        <p:spPr>
          <a:xfrm>
            <a:off x="339000" y="1140300"/>
            <a:ext cx="8530200" cy="32058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b="1" lang="en" sz="2000"/>
              <a:t>1</a:t>
            </a:r>
            <a:r>
              <a:rPr b="1" lang="en" sz="2000">
                <a:latin typeface="Roboto"/>
                <a:ea typeface="Roboto"/>
                <a:cs typeface="Roboto"/>
                <a:sym typeface="Roboto"/>
              </a:rPr>
              <a:t>.</a:t>
            </a:r>
            <a:r>
              <a:rPr lang="en" sz="2000"/>
              <a:t> alert dns $HOME_NET any -&gt; $EXTERNAL_NET any (msg:"Test rule that fires on external DNS"; sid:1;)</a:t>
            </a:r>
            <a:br>
              <a:rPr lang="en" sz="2000"/>
            </a:br>
            <a:endParaRPr sz="2000"/>
          </a:p>
          <a:p>
            <a:pPr indent="0" lvl="0" marL="0" marR="0" rtl="0" algn="l">
              <a:lnSpc>
                <a:spcPct val="115000"/>
              </a:lnSpc>
              <a:spcBef>
                <a:spcPts val="0"/>
              </a:spcBef>
              <a:spcAft>
                <a:spcPts val="0"/>
              </a:spcAft>
              <a:buNone/>
            </a:pPr>
            <a:r>
              <a:rPr b="1" lang="en" sz="2000"/>
              <a:t>2.</a:t>
            </a:r>
            <a:r>
              <a:rPr lang="en" sz="2000"/>
              <a:t> alert dns $HOME_NET any -&gt; $EXTERNAL_NET any (msg:"Test rule that fires on external DNS with bit in the name"; dns_query; content:"bit"; sid:2;)</a:t>
            </a:r>
            <a:endParaRPr sz="2000"/>
          </a:p>
          <a:p>
            <a:pPr indent="0" lvl="0" marL="0" marR="0" rtl="0" algn="l">
              <a:lnSpc>
                <a:spcPct val="115000"/>
              </a:lnSpc>
              <a:spcBef>
                <a:spcPts val="0"/>
              </a:spcBef>
              <a:spcAft>
                <a:spcPts val="0"/>
              </a:spcAft>
              <a:buNone/>
            </a:pPr>
            <a:r>
              <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6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Other Useful Keyword Types</a:t>
            </a:r>
            <a:endParaRPr/>
          </a:p>
        </p:txBody>
      </p:sp>
      <p:sp>
        <p:nvSpPr>
          <p:cNvPr id="351" name="Google Shape;351;p6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Flow</a:t>
            </a:r>
            <a:endParaRPr/>
          </a:p>
          <a:p>
            <a:pPr indent="-419100" lvl="0" marL="457200" rtl="0" algn="l">
              <a:spcBef>
                <a:spcPts val="0"/>
              </a:spcBef>
              <a:spcAft>
                <a:spcPts val="0"/>
              </a:spcAft>
              <a:buSzPts val="3000"/>
              <a:buChar char="•"/>
            </a:pPr>
            <a:r>
              <a:rPr lang="en"/>
              <a:t>File</a:t>
            </a:r>
            <a:endParaRPr/>
          </a:p>
          <a:p>
            <a:pPr indent="-419100" lvl="0" marL="457200" rtl="0" algn="l">
              <a:spcBef>
                <a:spcPts val="0"/>
              </a:spcBef>
              <a:spcAft>
                <a:spcPts val="0"/>
              </a:spcAft>
              <a:buSzPts val="3000"/>
              <a:buChar char="•"/>
            </a:pPr>
            <a:r>
              <a:rPr lang="en"/>
              <a:t>SSL/TLS</a:t>
            </a:r>
            <a:endParaRPr/>
          </a:p>
          <a:p>
            <a:pPr indent="-419100" lvl="0" marL="457200" rtl="0" algn="l">
              <a:spcBef>
                <a:spcPts val="0"/>
              </a:spcBef>
              <a:spcAft>
                <a:spcPts val="0"/>
              </a:spcAft>
              <a:buSzPts val="3000"/>
              <a:buChar char="•"/>
            </a:pPr>
            <a:r>
              <a:rPr lang="en"/>
              <a:t>Modbus</a:t>
            </a:r>
            <a:endParaRPr/>
          </a:p>
          <a:p>
            <a:pPr indent="-419100" lvl="0" marL="457200" rtl="0" algn="l">
              <a:spcBef>
                <a:spcPts val="0"/>
              </a:spcBef>
              <a:spcAft>
                <a:spcPts val="0"/>
              </a:spcAft>
              <a:buSzPts val="3000"/>
              <a:buChar char="•"/>
            </a:pPr>
            <a:r>
              <a:rPr lang="en"/>
              <a:t>DNP3</a:t>
            </a:r>
            <a:endParaRPr/>
          </a:p>
          <a:p>
            <a:pPr indent="-419100" lvl="0" marL="457200" rtl="0" algn="l">
              <a:spcBef>
                <a:spcPts val="0"/>
              </a:spcBef>
              <a:spcAft>
                <a:spcPts val="0"/>
              </a:spcAft>
              <a:buSzPts val="3000"/>
              <a:buChar char="•"/>
            </a:pPr>
            <a:r>
              <a:rPr lang="en"/>
              <a:t>ENIP</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63"/>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Basics</a:t>
            </a:r>
            <a:endParaRPr i="0" sz="3000" u="none" cap="none" strike="noStrike">
              <a:solidFill>
                <a:schemeClr val="dk1"/>
              </a:solidFill>
            </a:endParaRPr>
          </a:p>
        </p:txBody>
      </p:sp>
      <p:sp>
        <p:nvSpPr>
          <p:cNvPr id="357" name="Google Shape;357;p63"/>
          <p:cNvSpPr txBox="1"/>
          <p:nvPr>
            <p:ph idx="1" type="body"/>
          </p:nvPr>
        </p:nvSpPr>
        <p:spPr>
          <a:xfrm>
            <a:off x="628650" y="1146954"/>
            <a:ext cx="7886700" cy="2677500"/>
          </a:xfrm>
          <a:prstGeom prst="rect">
            <a:avLst/>
          </a:prstGeom>
          <a:noFill/>
          <a:ln>
            <a:noFill/>
          </a:ln>
        </p:spPr>
        <p:txBody>
          <a:bodyPr anchorCtr="0" anchor="t" bIns="68575" lIns="68575" spcFirstLastPara="1" rIns="68575" wrap="square" tIns="68575">
            <a:noAutofit/>
          </a:bodyPr>
          <a:lstStyle/>
          <a:p>
            <a:pPr indent="0" lvl="0" marL="0" marR="0" rtl="0" algn="l">
              <a:lnSpc>
                <a:spcPct val="150000"/>
              </a:lnSpc>
              <a:spcBef>
                <a:spcPts val="0"/>
              </a:spcBef>
              <a:spcAft>
                <a:spcPts val="0"/>
              </a:spcAft>
              <a:buClr>
                <a:schemeClr val="dk1"/>
              </a:buClr>
              <a:buSzPts val="1100"/>
              <a:buFont typeface="Arial"/>
              <a:buNone/>
            </a:pPr>
            <a:r>
              <a:t/>
            </a:r>
            <a:endParaRPr sz="2400"/>
          </a:p>
          <a:p>
            <a:pPr indent="0" lvl="0" marL="0" marR="0" rtl="0" algn="l">
              <a:lnSpc>
                <a:spcPct val="150000"/>
              </a:lnSpc>
              <a:spcBef>
                <a:spcPts val="0"/>
              </a:spcBef>
              <a:spcAft>
                <a:spcPts val="0"/>
              </a:spcAft>
              <a:buClr>
                <a:schemeClr val="dk1"/>
              </a:buClr>
              <a:buSzPts val="1100"/>
              <a:buFont typeface="Arial"/>
              <a:buNone/>
            </a:pPr>
            <a:r>
              <a:rPr lang="en" sz="2000">
                <a:latin typeface="Source Code Pro"/>
                <a:ea typeface="Source Code Pro"/>
                <a:cs typeface="Source Code Pro"/>
                <a:sym typeface="Source Code Pro"/>
              </a:rPr>
              <a:t>   </a:t>
            </a:r>
            <a:r>
              <a:rPr b="1" lang="en" sz="2000">
                <a:latin typeface="Source Code Pro"/>
                <a:ea typeface="Source Code Pro"/>
                <a:cs typeface="Source Code Pro"/>
                <a:sym typeface="Source Code Pro"/>
              </a:rPr>
              <a:t>^[a-zA-Z0-9._]+@[a-zA-Z0-9]+\.[a-zA-z]{2,3}$</a:t>
            </a:r>
            <a:endParaRPr b="1" sz="2000">
              <a:latin typeface="Source Code Pro"/>
              <a:ea typeface="Source Code Pro"/>
              <a:cs typeface="Source Code Pro"/>
              <a:sym typeface="Source Code Pro"/>
            </a:endParaRPr>
          </a:p>
          <a:p>
            <a:pPr indent="0" lvl="0" marL="0" marR="0" rtl="0" algn="l">
              <a:lnSpc>
                <a:spcPct val="150000"/>
              </a:lnSpc>
              <a:spcBef>
                <a:spcPts val="0"/>
              </a:spcBef>
              <a:spcAft>
                <a:spcPts val="0"/>
              </a:spcAft>
              <a:buNone/>
            </a:pPr>
            <a:r>
              <a:t/>
            </a:r>
            <a:endParaRPr sz="24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64"/>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What is Regex?</a:t>
            </a:r>
            <a:endParaRPr i="0" sz="3000" u="none" cap="none" strike="noStrike">
              <a:solidFill>
                <a:schemeClr val="dk1"/>
              </a:solidFill>
            </a:endParaRPr>
          </a:p>
        </p:txBody>
      </p:sp>
      <p:sp>
        <p:nvSpPr>
          <p:cNvPr id="363" name="Google Shape;363;p64"/>
          <p:cNvSpPr txBox="1"/>
          <p:nvPr>
            <p:ph idx="1" type="body"/>
          </p:nvPr>
        </p:nvSpPr>
        <p:spPr>
          <a:xfrm>
            <a:off x="628650" y="1146954"/>
            <a:ext cx="7886700" cy="2677500"/>
          </a:xfrm>
          <a:prstGeom prst="rect">
            <a:avLst/>
          </a:prstGeom>
          <a:noFill/>
          <a:ln>
            <a:noFill/>
          </a:ln>
        </p:spPr>
        <p:txBody>
          <a:bodyPr anchorCtr="0" anchor="t" bIns="68575" lIns="68575" spcFirstLastPara="1" rIns="68575" wrap="square" tIns="68575">
            <a:noAutofit/>
          </a:bodyPr>
          <a:lstStyle/>
          <a:p>
            <a:pPr indent="0" lvl="0" marL="0" marR="0" rtl="0" algn="l">
              <a:lnSpc>
                <a:spcPct val="150000"/>
              </a:lnSpc>
              <a:spcBef>
                <a:spcPts val="0"/>
              </a:spcBef>
              <a:spcAft>
                <a:spcPts val="0"/>
              </a:spcAft>
              <a:buNone/>
            </a:pPr>
            <a:r>
              <a:t/>
            </a:r>
            <a:endParaRPr sz="2400"/>
          </a:p>
          <a:p>
            <a:pPr indent="0" lvl="0" marL="0" marR="0" rtl="0" algn="l">
              <a:lnSpc>
                <a:spcPct val="150000"/>
              </a:lnSpc>
              <a:spcBef>
                <a:spcPts val="0"/>
              </a:spcBef>
              <a:spcAft>
                <a:spcPts val="0"/>
              </a:spcAft>
              <a:buNone/>
            </a:pPr>
            <a:r>
              <a:rPr lang="en"/>
              <a:t>- text-based syntax to define patterns</a:t>
            </a:r>
            <a:endParaRPr/>
          </a:p>
          <a:p>
            <a:pPr indent="0" lvl="0" marL="0" marR="0" rtl="0" algn="l">
              <a:lnSpc>
                <a:spcPct val="150000"/>
              </a:lnSpc>
              <a:spcBef>
                <a:spcPts val="0"/>
              </a:spcBef>
              <a:spcAft>
                <a:spcPts val="0"/>
              </a:spcAft>
              <a:buNone/>
            </a:pPr>
            <a:r>
              <a:rPr lang="en"/>
              <a:t>- used to find / find &amp; replace text</a:t>
            </a:r>
            <a:endParaRPr/>
          </a:p>
          <a:p>
            <a:pPr indent="0" lvl="0" marL="0" marR="0" rtl="0" algn="l">
              <a:lnSpc>
                <a:spcPct val="150000"/>
              </a:lnSpc>
              <a:spcBef>
                <a:spcPts val="0"/>
              </a:spcBef>
              <a:spcAft>
                <a:spcPts val="0"/>
              </a:spcAft>
              <a:buNone/>
            </a:pPr>
            <a:r>
              <a:t/>
            </a:r>
            <a:endParaRPr/>
          </a:p>
          <a:p>
            <a:pPr indent="0" lvl="0" marL="0" marR="0" rtl="0" algn="l">
              <a:lnSpc>
                <a:spcPct val="150000"/>
              </a:lnSpc>
              <a:spcBef>
                <a:spcPts val="0"/>
              </a:spcBef>
              <a:spcAft>
                <a:spcPts val="0"/>
              </a:spcAft>
              <a:buClr>
                <a:srgbClr val="000000"/>
              </a:buClr>
              <a:buSzPts val="1100"/>
              <a:buFont typeface="Arial"/>
              <a:buNone/>
            </a:pPr>
            <a:r>
              <a:t/>
            </a:r>
            <a:endParaRPr/>
          </a:p>
          <a:p>
            <a:pPr indent="0" lvl="0" marL="0" marR="0" rtl="0" algn="l">
              <a:lnSpc>
                <a:spcPct val="150000"/>
              </a:lnSpc>
              <a:spcBef>
                <a:spcPts val="0"/>
              </a:spcBef>
              <a:spcAft>
                <a:spcPts val="0"/>
              </a:spcAft>
              <a:buNone/>
            </a:pPr>
            <a:r>
              <a:t/>
            </a:r>
            <a:endParaRPr sz="2400"/>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7" name="Shape 367"/>
        <p:cNvGrpSpPr/>
        <p:nvPr/>
      </p:nvGrpSpPr>
      <p:grpSpPr>
        <a:xfrm>
          <a:off x="0" y="0"/>
          <a:ext cx="0" cy="0"/>
          <a:chOff x="0" y="0"/>
          <a:chExt cx="0" cy="0"/>
        </a:xfrm>
      </p:grpSpPr>
      <p:sp>
        <p:nvSpPr>
          <p:cNvPr id="368" name="Google Shape;368;p65"/>
          <p:cNvSpPr txBox="1"/>
          <p:nvPr>
            <p:ph idx="1" type="body"/>
          </p:nvPr>
        </p:nvSpPr>
        <p:spPr>
          <a:xfrm>
            <a:off x="628650" y="1146949"/>
            <a:ext cx="7886700" cy="3068100"/>
          </a:xfrm>
          <a:prstGeom prst="rect">
            <a:avLst/>
          </a:prstGeom>
          <a:noFill/>
          <a:ln>
            <a:noFill/>
          </a:ln>
        </p:spPr>
        <p:txBody>
          <a:bodyPr anchorCtr="0" anchor="t" bIns="68575" lIns="68575" spcFirstLastPara="1" rIns="68575" wrap="square" tIns="68575">
            <a:noAutofit/>
          </a:bodyPr>
          <a:lstStyle/>
          <a:p>
            <a:pPr indent="457200" lvl="0" marL="0" marR="0" rtl="0" algn="l">
              <a:lnSpc>
                <a:spcPct val="115000"/>
              </a:lnSpc>
              <a:spcBef>
                <a:spcPts val="0"/>
              </a:spcBef>
              <a:spcAft>
                <a:spcPts val="0"/>
              </a:spcAft>
              <a:buNone/>
            </a:pPr>
            <a:r>
              <a:rPr lang="en"/>
              <a:t>- 	^</a:t>
            </a:r>
            <a:endParaRPr/>
          </a:p>
          <a:p>
            <a:pPr indent="457200" lvl="0" marL="0" marR="0" rtl="0" algn="l">
              <a:lnSpc>
                <a:spcPct val="115000"/>
              </a:lnSpc>
              <a:spcBef>
                <a:spcPts val="0"/>
              </a:spcBef>
              <a:spcAft>
                <a:spcPts val="0"/>
              </a:spcAft>
              <a:buNone/>
            </a:pPr>
            <a:r>
              <a:rPr lang="en"/>
              <a:t>- 	$</a:t>
            </a:r>
            <a:endParaRPr/>
          </a:p>
          <a:p>
            <a:pPr indent="457200" lvl="0" marL="0" marR="0" rtl="0" algn="l">
              <a:lnSpc>
                <a:spcPct val="115000"/>
              </a:lnSpc>
              <a:spcBef>
                <a:spcPts val="0"/>
              </a:spcBef>
              <a:spcAft>
                <a:spcPts val="0"/>
              </a:spcAft>
              <a:buNone/>
            </a:pPr>
            <a:r>
              <a:rPr lang="en"/>
              <a:t>- 	[ ]</a:t>
            </a:r>
            <a:endParaRPr/>
          </a:p>
          <a:p>
            <a:pPr indent="457200" lvl="0" marL="0" marR="0" rtl="0" algn="l">
              <a:lnSpc>
                <a:spcPct val="115000"/>
              </a:lnSpc>
              <a:spcBef>
                <a:spcPts val="0"/>
              </a:spcBef>
              <a:spcAft>
                <a:spcPts val="0"/>
              </a:spcAft>
              <a:buNone/>
            </a:pPr>
            <a:r>
              <a:rPr lang="en"/>
              <a:t>- 	{ }</a:t>
            </a:r>
            <a:endParaRPr/>
          </a:p>
          <a:p>
            <a:pPr indent="457200" lvl="0" marL="0" marR="0" rtl="0" algn="l">
              <a:lnSpc>
                <a:spcPct val="115000"/>
              </a:lnSpc>
              <a:spcBef>
                <a:spcPts val="0"/>
              </a:spcBef>
              <a:spcAft>
                <a:spcPts val="0"/>
              </a:spcAft>
              <a:buNone/>
            </a:pPr>
            <a:r>
              <a:rPr lang="en"/>
              <a:t>- 	+</a:t>
            </a:r>
            <a:endParaRPr/>
          </a:p>
          <a:p>
            <a:pPr indent="457200" lvl="0" marL="0" marR="0" rtl="0" algn="l">
              <a:lnSpc>
                <a:spcPct val="115000"/>
              </a:lnSpc>
              <a:spcBef>
                <a:spcPts val="0"/>
              </a:spcBef>
              <a:spcAft>
                <a:spcPts val="0"/>
              </a:spcAft>
              <a:buNone/>
            </a:pPr>
            <a:r>
              <a:rPr lang="en"/>
              <a:t>- 	[^0-9]</a:t>
            </a:r>
            <a:endParaRPr/>
          </a:p>
        </p:txBody>
      </p:sp>
      <p:sp>
        <p:nvSpPr>
          <p:cNvPr id="369" name="Google Shape;369;p65"/>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Basics</a:t>
            </a:r>
            <a:endParaRPr i="0" sz="3000" u="none" cap="none" strike="noStrike">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66"/>
          <p:cNvSpPr txBox="1"/>
          <p:nvPr>
            <p:ph idx="1" type="body"/>
          </p:nvPr>
        </p:nvSpPr>
        <p:spPr>
          <a:xfrm>
            <a:off x="628650" y="1290925"/>
            <a:ext cx="6054000" cy="3341700"/>
          </a:xfrm>
          <a:prstGeom prst="rect">
            <a:avLst/>
          </a:prstGeom>
          <a:noFill/>
          <a:ln>
            <a:noFill/>
          </a:ln>
        </p:spPr>
        <p:txBody>
          <a:bodyPr anchorCtr="0" anchor="t" bIns="68575" lIns="68575" spcFirstLastPara="1" rIns="68575" wrap="square" tIns="68575">
            <a:noAutofit/>
          </a:bodyPr>
          <a:lstStyle/>
          <a:p>
            <a:pPr indent="-361950" lvl="0" marL="457200" marR="0" rtl="0" algn="l">
              <a:lnSpc>
                <a:spcPct val="115000"/>
              </a:lnSpc>
              <a:spcBef>
                <a:spcPts val="0"/>
              </a:spcBef>
              <a:spcAft>
                <a:spcPts val="0"/>
              </a:spcAft>
              <a:buSzPts val="2100"/>
              <a:buChar char="-"/>
            </a:pPr>
            <a:r>
              <a:rPr lang="en"/>
              <a:t>.</a:t>
            </a:r>
            <a:endParaRPr/>
          </a:p>
          <a:p>
            <a:pPr indent="-361950" lvl="0" marL="457200" marR="0" rtl="0" algn="l">
              <a:lnSpc>
                <a:spcPct val="115000"/>
              </a:lnSpc>
              <a:spcBef>
                <a:spcPts val="0"/>
              </a:spcBef>
              <a:spcAft>
                <a:spcPts val="0"/>
              </a:spcAft>
              <a:buSzPts val="2100"/>
              <a:buChar char="-"/>
            </a:pPr>
            <a:r>
              <a:rPr lang="en"/>
              <a:t>^</a:t>
            </a:r>
            <a:endParaRPr/>
          </a:p>
          <a:p>
            <a:pPr indent="-361950" lvl="0" marL="457200" marR="0" rtl="0" algn="l">
              <a:lnSpc>
                <a:spcPct val="115000"/>
              </a:lnSpc>
              <a:spcBef>
                <a:spcPts val="0"/>
              </a:spcBef>
              <a:spcAft>
                <a:spcPts val="0"/>
              </a:spcAft>
              <a:buSzPts val="2100"/>
              <a:buChar char="-"/>
            </a:pPr>
            <a:r>
              <a:rPr lang="en"/>
              <a:t>$</a:t>
            </a:r>
            <a:endParaRPr/>
          </a:p>
          <a:p>
            <a:pPr indent="-361950" lvl="0" marL="457200" marR="0" rtl="0" algn="l">
              <a:lnSpc>
                <a:spcPct val="115000"/>
              </a:lnSpc>
              <a:spcBef>
                <a:spcPts val="0"/>
              </a:spcBef>
              <a:spcAft>
                <a:spcPts val="0"/>
              </a:spcAft>
              <a:buSzPts val="2100"/>
              <a:buChar char="-"/>
            </a:pPr>
            <a:r>
              <a:rPr lang="en"/>
              <a:t>*</a:t>
            </a:r>
            <a:endParaRPr/>
          </a:p>
          <a:p>
            <a:pPr indent="-361950" lvl="0" marL="457200" marR="0" rtl="0" algn="l">
              <a:lnSpc>
                <a:spcPct val="115000"/>
              </a:lnSpc>
              <a:spcBef>
                <a:spcPts val="0"/>
              </a:spcBef>
              <a:spcAft>
                <a:spcPts val="0"/>
              </a:spcAft>
              <a:buSzPts val="2100"/>
              <a:buChar char="-"/>
            </a:pPr>
            <a:r>
              <a:rPr lang="en"/>
              <a:t>+</a:t>
            </a:r>
            <a:endParaRPr/>
          </a:p>
          <a:p>
            <a:pPr indent="-361950" lvl="0" marL="457200" marR="0" rtl="0" algn="l">
              <a:lnSpc>
                <a:spcPct val="115000"/>
              </a:lnSpc>
              <a:spcBef>
                <a:spcPts val="0"/>
              </a:spcBef>
              <a:spcAft>
                <a:spcPts val="0"/>
              </a:spcAft>
              <a:buSzPts val="2100"/>
              <a:buChar char="-"/>
            </a:pPr>
            <a:r>
              <a:rPr lang="en"/>
              <a:t>|</a:t>
            </a:r>
            <a:endParaRPr/>
          </a:p>
          <a:p>
            <a:pPr indent="457200" lvl="0" marL="0" marR="0" rtl="0" algn="l">
              <a:lnSpc>
                <a:spcPct val="115000"/>
              </a:lnSpc>
              <a:spcBef>
                <a:spcPts val="0"/>
              </a:spcBef>
              <a:spcAft>
                <a:spcPts val="0"/>
              </a:spcAft>
              <a:buNone/>
            </a:pPr>
            <a:r>
              <a:t/>
            </a:r>
            <a:endParaRPr/>
          </a:p>
        </p:txBody>
      </p:sp>
      <p:sp>
        <p:nvSpPr>
          <p:cNvPr id="375" name="Google Shape;375;p66"/>
          <p:cNvSpPr txBox="1"/>
          <p:nvPr>
            <p:ph type="title"/>
          </p:nvPr>
        </p:nvSpPr>
        <p:spPr>
          <a:xfrm>
            <a:off x="628650" y="48667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PCRE escaped characters</a:t>
            </a:r>
            <a:endParaRPr i="0" sz="3000" u="none" cap="none" strike="noStrike">
              <a:solidFill>
                <a:schemeClr val="dk1"/>
              </a:solidFill>
            </a:endParaRPr>
          </a:p>
        </p:txBody>
      </p:sp>
      <p:sp>
        <p:nvSpPr>
          <p:cNvPr id="376" name="Google Shape;376;p66"/>
          <p:cNvSpPr txBox="1"/>
          <p:nvPr>
            <p:ph idx="2" type="body"/>
          </p:nvPr>
        </p:nvSpPr>
        <p:spPr>
          <a:xfrm>
            <a:off x="3055200" y="1290775"/>
            <a:ext cx="5460300" cy="3341700"/>
          </a:xfrm>
          <a:prstGeom prst="rect">
            <a:avLst/>
          </a:prstGeom>
        </p:spPr>
        <p:txBody>
          <a:bodyPr anchorCtr="0" anchor="t" bIns="91425" lIns="91425" spcFirstLastPara="1" rIns="91425" wrap="square" tIns="91425">
            <a:noAutofit/>
          </a:bodyPr>
          <a:lstStyle/>
          <a:p>
            <a:pPr indent="-361950" lvl="0" marL="457200" rtl="0" algn="l">
              <a:lnSpc>
                <a:spcPct val="115000"/>
              </a:lnSpc>
              <a:spcBef>
                <a:spcPts val="0"/>
              </a:spcBef>
              <a:spcAft>
                <a:spcPts val="0"/>
              </a:spcAft>
              <a:buSzPts val="2100"/>
              <a:buChar char="-"/>
            </a:pPr>
            <a:r>
              <a:rPr lang="en"/>
              <a:t>?</a:t>
            </a:r>
            <a:endParaRPr/>
          </a:p>
          <a:p>
            <a:pPr indent="-361950" lvl="0" marL="457200" rtl="0" algn="l">
              <a:lnSpc>
                <a:spcPct val="115000"/>
              </a:lnSpc>
              <a:spcBef>
                <a:spcPts val="0"/>
              </a:spcBef>
              <a:spcAft>
                <a:spcPts val="0"/>
              </a:spcAft>
              <a:buSzPts val="2100"/>
              <a:buChar char="-"/>
            </a:pPr>
            <a:r>
              <a:rPr lang="en"/>
              <a:t>( )</a:t>
            </a:r>
            <a:endParaRPr/>
          </a:p>
          <a:p>
            <a:pPr indent="-361950" lvl="0" marL="457200" rtl="0" algn="l">
              <a:lnSpc>
                <a:spcPct val="115000"/>
              </a:lnSpc>
              <a:spcBef>
                <a:spcPts val="0"/>
              </a:spcBef>
              <a:spcAft>
                <a:spcPts val="0"/>
              </a:spcAft>
              <a:buSzPts val="2100"/>
              <a:buChar char="-"/>
            </a:pPr>
            <a:r>
              <a:rPr lang="en"/>
              <a:t>[ ]</a:t>
            </a:r>
            <a:endParaRPr/>
          </a:p>
          <a:p>
            <a:pPr indent="-361950" lvl="0" marL="457200" rtl="0" algn="l">
              <a:lnSpc>
                <a:spcPct val="115000"/>
              </a:lnSpc>
              <a:spcBef>
                <a:spcPts val="0"/>
              </a:spcBef>
              <a:spcAft>
                <a:spcPts val="0"/>
              </a:spcAft>
              <a:buSzPts val="2100"/>
              <a:buChar char="-"/>
            </a:pPr>
            <a:r>
              <a:rPr lang="en"/>
              <a:t>{ }</a:t>
            </a:r>
            <a:endParaRPr/>
          </a:p>
          <a:p>
            <a:pPr indent="-361950" lvl="0" marL="457200" rtl="0" algn="l">
              <a:lnSpc>
                <a:spcPct val="115000"/>
              </a:lnSpc>
              <a:spcBef>
                <a:spcPts val="0"/>
              </a:spcBef>
              <a:spcAft>
                <a:spcPts val="0"/>
              </a:spcAft>
              <a:buSzPts val="2100"/>
              <a:buChar char="-"/>
            </a:pPr>
            <a:r>
              <a:rPr lang="en"/>
              <a:t>\</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0" name="Shape 380"/>
        <p:cNvGrpSpPr/>
        <p:nvPr/>
      </p:nvGrpSpPr>
      <p:grpSpPr>
        <a:xfrm>
          <a:off x="0" y="0"/>
          <a:ext cx="0" cy="0"/>
          <a:chOff x="0" y="0"/>
          <a:chExt cx="0" cy="0"/>
        </a:xfrm>
      </p:grpSpPr>
      <p:sp>
        <p:nvSpPr>
          <p:cNvPr id="381" name="Google Shape;381;p67"/>
          <p:cNvSpPr txBox="1"/>
          <p:nvPr>
            <p:ph type="ctrTitle"/>
          </p:nvPr>
        </p:nvSpPr>
        <p:spPr>
          <a:xfrm>
            <a:off x="1143000" y="983773"/>
            <a:ext cx="6858000" cy="8937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dk1"/>
              </a:buClr>
              <a:buSzPts val="3000"/>
              <a:buFont typeface="Open Sans"/>
              <a:buNone/>
            </a:pPr>
            <a:r>
              <a:rPr lang="en" sz="4800"/>
              <a:t>Exercise: Regex</a:t>
            </a:r>
            <a:endParaRPr i="0" sz="4800" u="none" cap="none" strike="noStrike">
              <a:solidFill>
                <a:schemeClr val="dk1"/>
              </a:solidFill>
            </a:endParaRPr>
          </a:p>
        </p:txBody>
      </p:sp>
      <p:sp>
        <p:nvSpPr>
          <p:cNvPr id="382" name="Google Shape;382;p67"/>
          <p:cNvSpPr txBox="1"/>
          <p:nvPr>
            <p:ph idx="1" type="subTitle"/>
          </p:nvPr>
        </p:nvSpPr>
        <p:spPr>
          <a:xfrm>
            <a:off x="1143000" y="1877478"/>
            <a:ext cx="6858000" cy="1241700"/>
          </a:xfrm>
          <a:prstGeom prst="rect">
            <a:avLst/>
          </a:prstGeom>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100"/>
              <a:buFont typeface="Arial"/>
              <a:buNone/>
            </a:pPr>
            <a:r>
              <a:rPr lang="en"/>
              <a:t>CTF key: “horse”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3"/>
          <p:cNvSpPr txBox="1"/>
          <p:nvPr>
            <p:ph idx="1" type="body"/>
          </p:nvPr>
        </p:nvSpPr>
        <p:spPr>
          <a:xfrm>
            <a:off x="628650" y="1111750"/>
            <a:ext cx="7886700" cy="31260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2400"/>
              <a:t>tcp $HOME_NET any -&gt; $EXTERNAL_NET any</a:t>
            </a:r>
            <a:endParaRPr sz="2400"/>
          </a:p>
          <a:p>
            <a:pPr indent="0" lvl="0" marL="0" marR="0" rtl="0" algn="l">
              <a:lnSpc>
                <a:spcPct val="115000"/>
              </a:lnSpc>
              <a:spcBef>
                <a:spcPts val="0"/>
              </a:spcBef>
              <a:spcAft>
                <a:spcPts val="0"/>
              </a:spcAft>
              <a:buNone/>
            </a:pPr>
            <a:r>
              <a:t/>
            </a:r>
            <a:endParaRPr sz="1800"/>
          </a:p>
          <a:p>
            <a:pPr indent="457200" lvl="0" marL="0" marR="0" rtl="0" algn="l">
              <a:lnSpc>
                <a:spcPct val="115000"/>
              </a:lnSpc>
              <a:spcBef>
                <a:spcPts val="0"/>
              </a:spcBef>
              <a:spcAft>
                <a:spcPts val="0"/>
              </a:spcAft>
              <a:buNone/>
            </a:pPr>
            <a:r>
              <a:rPr lang="en" sz="1800"/>
              <a:t>- Protocol - tcp / udp / icmp / ip (all) / more  </a:t>
            </a:r>
            <a:endParaRPr sz="1800"/>
          </a:p>
          <a:p>
            <a:pPr indent="457200" lvl="0" marL="0" marR="0" rtl="0" algn="l">
              <a:lnSpc>
                <a:spcPct val="115000"/>
              </a:lnSpc>
              <a:spcBef>
                <a:spcPts val="0"/>
              </a:spcBef>
              <a:spcAft>
                <a:spcPts val="0"/>
              </a:spcAft>
              <a:buNone/>
            </a:pPr>
            <a:r>
              <a:rPr lang="en" sz="1800"/>
              <a:t>- Source to Destination  </a:t>
            </a:r>
            <a:endParaRPr sz="1800"/>
          </a:p>
          <a:p>
            <a:pPr indent="457200" lvl="0" marL="0" marR="0" rtl="0" algn="l">
              <a:lnSpc>
                <a:spcPct val="115000"/>
              </a:lnSpc>
              <a:spcBef>
                <a:spcPts val="0"/>
              </a:spcBef>
              <a:spcAft>
                <a:spcPts val="0"/>
              </a:spcAft>
              <a:buNone/>
            </a:pPr>
            <a:r>
              <a:rPr lang="en" sz="1800"/>
              <a:t>- $HOME_NET / EXTERNAL_NET - variable defined in config</a:t>
            </a:r>
            <a:endParaRPr sz="1800"/>
          </a:p>
          <a:p>
            <a:pPr indent="457200" lvl="0" marL="0" marR="0" rtl="0" algn="l">
              <a:lnSpc>
                <a:spcPct val="115000"/>
              </a:lnSpc>
              <a:spcBef>
                <a:spcPts val="0"/>
              </a:spcBef>
              <a:spcAft>
                <a:spcPts val="0"/>
              </a:spcAft>
              <a:buNone/>
            </a:pPr>
            <a:r>
              <a:rPr lang="en" sz="1800"/>
              <a:t>- any - port  </a:t>
            </a:r>
            <a:endParaRPr sz="1800"/>
          </a:p>
          <a:p>
            <a:pPr indent="457200" lvl="0" marL="0" marR="0" rtl="0" algn="l">
              <a:lnSpc>
                <a:spcPct val="115000"/>
              </a:lnSpc>
              <a:spcBef>
                <a:spcPts val="0"/>
              </a:spcBef>
              <a:spcAft>
                <a:spcPts val="0"/>
              </a:spcAft>
              <a:buNone/>
            </a:pPr>
            <a:r>
              <a:rPr lang="en" sz="1800"/>
              <a:t>- Direction - `-&gt;` and `&lt;&gt;`  </a:t>
            </a:r>
            <a:endParaRPr sz="1800"/>
          </a:p>
          <a:p>
            <a:pPr indent="457200" lvl="0" marL="0" marR="0" rtl="0" algn="l">
              <a:lnSpc>
                <a:spcPct val="115000"/>
              </a:lnSpc>
              <a:spcBef>
                <a:spcPts val="0"/>
              </a:spcBef>
              <a:spcAft>
                <a:spcPts val="0"/>
              </a:spcAft>
              <a:buNone/>
            </a:pPr>
            <a:r>
              <a:t/>
            </a:r>
            <a:endParaRPr sz="1400"/>
          </a:p>
          <a:p>
            <a:pPr indent="0" lvl="0" marL="0" marR="0" rtl="0" algn="l">
              <a:lnSpc>
                <a:spcPct val="115000"/>
              </a:lnSpc>
              <a:spcBef>
                <a:spcPts val="0"/>
              </a:spcBef>
              <a:spcAft>
                <a:spcPts val="0"/>
              </a:spcAft>
              <a:buNone/>
            </a:pPr>
            <a:r>
              <a:t/>
            </a:r>
            <a:endParaRPr sz="14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p:txBody>
      </p:sp>
      <p:sp>
        <p:nvSpPr>
          <p:cNvPr id="109" name="Google Shape;109;p23"/>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Header</a:t>
            </a:r>
            <a:endParaRPr i="0" sz="3000" u="none" cap="none" strike="noStrike">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6" name="Shape 386"/>
        <p:cNvGrpSpPr/>
        <p:nvPr/>
      </p:nvGrpSpPr>
      <p:grpSpPr>
        <a:xfrm>
          <a:off x="0" y="0"/>
          <a:ext cx="0" cy="0"/>
          <a:chOff x="0" y="0"/>
          <a:chExt cx="0" cy="0"/>
        </a:xfrm>
      </p:grpSpPr>
      <p:sp>
        <p:nvSpPr>
          <p:cNvPr id="387" name="Google Shape;387;p68"/>
          <p:cNvSpPr txBox="1"/>
          <p:nvPr>
            <p:ph idx="1" type="body"/>
          </p:nvPr>
        </p:nvSpPr>
        <p:spPr>
          <a:xfrm>
            <a:off x="628650" y="1146949"/>
            <a:ext cx="7886700" cy="30681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t/>
            </a:r>
            <a:endParaRPr/>
          </a:p>
          <a:p>
            <a:pPr indent="0" lvl="0" marL="0" marR="0" rtl="0" algn="l">
              <a:lnSpc>
                <a:spcPct val="115000"/>
              </a:lnSpc>
              <a:spcBef>
                <a:spcPts val="0"/>
              </a:spcBef>
              <a:spcAft>
                <a:spcPts val="0"/>
              </a:spcAft>
              <a:buNone/>
            </a:pPr>
            <a:r>
              <a:rPr lang="en"/>
              <a:t>Write an expression to match the following phone numbers:  </a:t>
            </a:r>
            <a:endParaRPr/>
          </a:p>
          <a:p>
            <a:pPr indent="457200" lvl="0" marL="2286000" marR="0" rtl="0" algn="l">
              <a:lnSpc>
                <a:spcPct val="115000"/>
              </a:lnSpc>
              <a:spcBef>
                <a:spcPts val="0"/>
              </a:spcBef>
              <a:spcAft>
                <a:spcPts val="0"/>
              </a:spcAft>
              <a:buNone/>
            </a:pPr>
            <a:r>
              <a:rPr b="1" lang="en">
                <a:latin typeface="Roboto"/>
                <a:ea typeface="Roboto"/>
                <a:cs typeface="Roboto"/>
                <a:sym typeface="Roboto"/>
              </a:rPr>
              <a:t>212-867-5309</a:t>
            </a:r>
            <a:endParaRPr b="1">
              <a:latin typeface="Roboto"/>
              <a:ea typeface="Roboto"/>
              <a:cs typeface="Roboto"/>
              <a:sym typeface="Roboto"/>
            </a:endParaRPr>
          </a:p>
          <a:p>
            <a:pPr indent="457200" lvl="0" marL="2286000" marR="0" rtl="0" algn="l">
              <a:lnSpc>
                <a:spcPct val="115000"/>
              </a:lnSpc>
              <a:spcBef>
                <a:spcPts val="0"/>
              </a:spcBef>
              <a:spcAft>
                <a:spcPts val="0"/>
              </a:spcAft>
              <a:buNone/>
            </a:pPr>
            <a:r>
              <a:rPr b="1" lang="en"/>
              <a:t>605-475-6968</a:t>
            </a:r>
            <a:endParaRPr b="1"/>
          </a:p>
          <a:p>
            <a:pPr indent="457200" lvl="0" marL="2286000" marR="0" rtl="0" algn="l">
              <a:lnSpc>
                <a:spcPct val="115000"/>
              </a:lnSpc>
              <a:spcBef>
                <a:spcPts val="0"/>
              </a:spcBef>
              <a:spcAft>
                <a:spcPts val="0"/>
              </a:spcAft>
              <a:buNone/>
            </a:pPr>
            <a:r>
              <a:rPr b="1" lang="en"/>
              <a:t>888-447-5594</a:t>
            </a:r>
            <a:endParaRPr b="1"/>
          </a:p>
        </p:txBody>
      </p:sp>
      <p:sp>
        <p:nvSpPr>
          <p:cNvPr id="388" name="Google Shape;388;p68"/>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Exercise #1</a:t>
            </a:r>
            <a:endParaRPr i="0" sz="3000" u="none" cap="none" strike="noStrike">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Google Shape;393;p69"/>
          <p:cNvSpPr txBox="1"/>
          <p:nvPr>
            <p:ph idx="1" type="body"/>
          </p:nvPr>
        </p:nvSpPr>
        <p:spPr>
          <a:xfrm>
            <a:off x="628650" y="1277450"/>
            <a:ext cx="7886700" cy="29376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a:t>Write a regex pattern that will match both of the following email addresses:  </a:t>
            </a:r>
            <a:endParaRPr/>
          </a:p>
          <a:p>
            <a:pPr indent="0" lvl="0" marL="0" marR="0" rtl="0" algn="l">
              <a:lnSpc>
                <a:spcPct val="115000"/>
              </a:lnSpc>
              <a:spcBef>
                <a:spcPts val="0"/>
              </a:spcBef>
              <a:spcAft>
                <a:spcPts val="0"/>
              </a:spcAft>
              <a:buNone/>
            </a:pPr>
            <a:r>
              <a:t/>
            </a:r>
            <a:endParaRPr/>
          </a:p>
          <a:p>
            <a:pPr indent="457200" lvl="0" marL="914400" marR="0" rtl="0" algn="l">
              <a:lnSpc>
                <a:spcPct val="115000"/>
              </a:lnSpc>
              <a:spcBef>
                <a:spcPts val="0"/>
              </a:spcBef>
              <a:spcAft>
                <a:spcPts val="0"/>
              </a:spcAft>
              <a:buNone/>
            </a:pPr>
            <a:r>
              <a:rPr b="1" lang="en">
                <a:latin typeface="Roboto"/>
                <a:ea typeface="Roboto"/>
                <a:cs typeface="Roboto"/>
                <a:sym typeface="Roboto"/>
              </a:rPr>
              <a:t>bill_lumbergh@initech.com</a:t>
            </a:r>
            <a:endParaRPr b="1">
              <a:latin typeface="Roboto"/>
              <a:ea typeface="Roboto"/>
              <a:cs typeface="Roboto"/>
              <a:sym typeface="Roboto"/>
            </a:endParaRPr>
          </a:p>
          <a:p>
            <a:pPr indent="457200" lvl="0" marL="914400" marR="0" rtl="0" algn="l">
              <a:lnSpc>
                <a:spcPct val="115000"/>
              </a:lnSpc>
              <a:spcBef>
                <a:spcPts val="0"/>
              </a:spcBef>
              <a:spcAft>
                <a:spcPts val="0"/>
              </a:spcAft>
              <a:buNone/>
            </a:pPr>
            <a:r>
              <a:rPr b="1" lang="en">
                <a:latin typeface="Roboto"/>
                <a:ea typeface="Roboto"/>
                <a:cs typeface="Roboto"/>
                <a:sym typeface="Roboto"/>
              </a:rPr>
              <a:t>michael.bolton@penetrode.com</a:t>
            </a:r>
            <a:r>
              <a:rPr lang="en"/>
              <a:t>  </a:t>
            </a:r>
            <a:endParaRPr/>
          </a:p>
          <a:p>
            <a:pPr indent="0" lvl="0" marL="0" marR="0" rtl="0" algn="l">
              <a:lnSpc>
                <a:spcPct val="115000"/>
              </a:lnSpc>
              <a:spcBef>
                <a:spcPts val="0"/>
              </a:spcBef>
              <a:spcAft>
                <a:spcPts val="0"/>
              </a:spcAft>
              <a:buNone/>
            </a:pPr>
            <a:r>
              <a:t/>
            </a:r>
            <a:endParaRPr/>
          </a:p>
        </p:txBody>
      </p:sp>
      <p:sp>
        <p:nvSpPr>
          <p:cNvPr id="394" name="Google Shape;394;p69"/>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Exercise #2</a:t>
            </a:r>
            <a:endParaRPr i="0" sz="3000" u="none" cap="none" strike="noStrike">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8" name="Shape 398"/>
        <p:cNvGrpSpPr/>
        <p:nvPr/>
      </p:nvGrpSpPr>
      <p:grpSpPr>
        <a:xfrm>
          <a:off x="0" y="0"/>
          <a:ext cx="0" cy="0"/>
          <a:chOff x="0" y="0"/>
          <a:chExt cx="0" cy="0"/>
        </a:xfrm>
      </p:grpSpPr>
      <p:sp>
        <p:nvSpPr>
          <p:cNvPr id="399" name="Google Shape;399;p70"/>
          <p:cNvSpPr txBox="1"/>
          <p:nvPr>
            <p:ph idx="1" type="body"/>
          </p:nvPr>
        </p:nvSpPr>
        <p:spPr>
          <a:xfrm>
            <a:off x="628650" y="1058325"/>
            <a:ext cx="7886700" cy="31566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a:t>Write a regex pattern that will match all of the following ip addresses:  </a:t>
            </a:r>
            <a:endParaRPr/>
          </a:p>
          <a:p>
            <a:pPr indent="0" lvl="0" marL="0" marR="0" rtl="0" algn="l">
              <a:lnSpc>
                <a:spcPct val="115000"/>
              </a:lnSpc>
              <a:spcBef>
                <a:spcPts val="0"/>
              </a:spcBef>
              <a:spcAft>
                <a:spcPts val="0"/>
              </a:spcAft>
              <a:buNone/>
            </a:pPr>
            <a:r>
              <a:t/>
            </a:r>
            <a:endParaRPr sz="1000"/>
          </a:p>
          <a:p>
            <a:pPr indent="457200" lvl="0" marL="2286000" marR="0" rtl="0" algn="l">
              <a:lnSpc>
                <a:spcPct val="115000"/>
              </a:lnSpc>
              <a:spcBef>
                <a:spcPts val="0"/>
              </a:spcBef>
              <a:spcAft>
                <a:spcPts val="0"/>
              </a:spcAft>
              <a:buNone/>
            </a:pPr>
            <a:r>
              <a:rPr b="1" lang="en">
                <a:latin typeface="Roboto"/>
                <a:ea typeface="Roboto"/>
                <a:cs typeface="Roboto"/>
                <a:sym typeface="Roboto"/>
              </a:rPr>
              <a:t>192.168.20.1</a:t>
            </a:r>
            <a:endParaRPr b="1">
              <a:latin typeface="Roboto"/>
              <a:ea typeface="Roboto"/>
              <a:cs typeface="Roboto"/>
              <a:sym typeface="Roboto"/>
            </a:endParaRPr>
          </a:p>
          <a:p>
            <a:pPr indent="457200" lvl="0" marL="2286000" marR="0" rtl="0" algn="l">
              <a:lnSpc>
                <a:spcPct val="115000"/>
              </a:lnSpc>
              <a:spcBef>
                <a:spcPts val="0"/>
              </a:spcBef>
              <a:spcAft>
                <a:spcPts val="0"/>
              </a:spcAft>
              <a:buNone/>
            </a:pPr>
            <a:r>
              <a:rPr b="1" lang="en">
                <a:latin typeface="Roboto"/>
                <a:ea typeface="Roboto"/>
                <a:cs typeface="Roboto"/>
                <a:sym typeface="Roboto"/>
              </a:rPr>
              <a:t>172.16.9.254</a:t>
            </a:r>
            <a:endParaRPr b="1">
              <a:latin typeface="Roboto"/>
              <a:ea typeface="Roboto"/>
              <a:cs typeface="Roboto"/>
              <a:sym typeface="Roboto"/>
            </a:endParaRPr>
          </a:p>
          <a:p>
            <a:pPr indent="457200" lvl="0" marL="2286000" marR="0" rtl="0" algn="l">
              <a:lnSpc>
                <a:spcPct val="115000"/>
              </a:lnSpc>
              <a:spcBef>
                <a:spcPts val="0"/>
              </a:spcBef>
              <a:spcAft>
                <a:spcPts val="0"/>
              </a:spcAft>
              <a:buNone/>
            </a:pPr>
            <a:r>
              <a:rPr b="1" lang="en">
                <a:latin typeface="Roboto"/>
                <a:ea typeface="Roboto"/>
                <a:cs typeface="Roboto"/>
                <a:sym typeface="Roboto"/>
              </a:rPr>
              <a:t>10.0.0.1  </a:t>
            </a:r>
            <a:endParaRPr b="1">
              <a:latin typeface="Roboto"/>
              <a:ea typeface="Roboto"/>
              <a:cs typeface="Roboto"/>
              <a:sym typeface="Roboto"/>
            </a:endParaRPr>
          </a:p>
          <a:p>
            <a:pPr indent="0" lvl="0" marL="0" marR="0" rtl="0" algn="l">
              <a:lnSpc>
                <a:spcPct val="115000"/>
              </a:lnSpc>
              <a:spcBef>
                <a:spcPts val="0"/>
              </a:spcBef>
              <a:spcAft>
                <a:spcPts val="0"/>
              </a:spcAft>
              <a:buNone/>
            </a:pPr>
            <a:r>
              <a:t/>
            </a:r>
            <a:endParaRPr/>
          </a:p>
        </p:txBody>
      </p:sp>
      <p:sp>
        <p:nvSpPr>
          <p:cNvPr id="400" name="Google Shape;400;p70"/>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Exercise #3</a:t>
            </a:r>
            <a:endParaRPr i="0" sz="3000" u="none" cap="none" strike="noStrike">
              <a:solidFill>
                <a:schemeClr val="dk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4" name="Shape 404"/>
        <p:cNvGrpSpPr/>
        <p:nvPr/>
      </p:nvGrpSpPr>
      <p:grpSpPr>
        <a:xfrm>
          <a:off x="0" y="0"/>
          <a:ext cx="0" cy="0"/>
          <a:chOff x="0" y="0"/>
          <a:chExt cx="0" cy="0"/>
        </a:xfrm>
      </p:grpSpPr>
      <p:sp>
        <p:nvSpPr>
          <p:cNvPr id="405" name="Google Shape;405;p71"/>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Regex Bonus</a:t>
            </a:r>
            <a:endParaRPr i="0" sz="3000" u="none" cap="none" strike="noStrike">
              <a:solidFill>
                <a:schemeClr val="dk1"/>
              </a:solidFill>
            </a:endParaRPr>
          </a:p>
        </p:txBody>
      </p:sp>
      <p:sp>
        <p:nvSpPr>
          <p:cNvPr id="406" name="Google Shape;406;p71"/>
          <p:cNvSpPr txBox="1"/>
          <p:nvPr>
            <p:ph idx="1" type="body"/>
          </p:nvPr>
        </p:nvSpPr>
        <p:spPr>
          <a:xfrm>
            <a:off x="628650" y="1058325"/>
            <a:ext cx="7886700" cy="31566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t/>
            </a:r>
            <a:endParaRPr/>
          </a:p>
          <a:p>
            <a:pPr indent="0" lvl="0" marL="0" marR="0" rtl="0" algn="l">
              <a:lnSpc>
                <a:spcPct val="115000"/>
              </a:lnSpc>
              <a:spcBef>
                <a:spcPts val="0"/>
              </a:spcBef>
              <a:spcAft>
                <a:spcPts val="0"/>
              </a:spcAft>
              <a:buNone/>
            </a:pPr>
            <a:r>
              <a:rPr lang="en"/>
              <a:t>- https://regexr.com/</a:t>
            </a:r>
            <a:endParaRPr/>
          </a:p>
          <a:p>
            <a:pPr indent="0" lvl="0" marL="0" marR="0" rtl="0" algn="l">
              <a:lnSpc>
                <a:spcPct val="115000"/>
              </a:lnSpc>
              <a:spcBef>
                <a:spcPts val="0"/>
              </a:spcBef>
              <a:spcAft>
                <a:spcPts val="0"/>
              </a:spcAft>
              <a:buNone/>
            </a:pPr>
            <a:r>
              <a:rPr lang="en"/>
              <a:t>- you just leveled up your VIM skillz</a:t>
            </a:r>
            <a:endParaRPr/>
          </a:p>
          <a:p>
            <a:pPr indent="0" lvl="0" marL="0" marR="0" rtl="0" algn="l">
              <a:lnSpc>
                <a:spcPct val="115000"/>
              </a:lnSpc>
              <a:spcBef>
                <a:spcPts val="0"/>
              </a:spcBef>
              <a:spcAft>
                <a:spcPts val="0"/>
              </a:spcAft>
              <a:buNone/>
            </a:pPr>
            <a:r>
              <a:rPr lang="en"/>
              <a:t>- everyday cli usage: </a:t>
            </a:r>
            <a:endParaRPr/>
          </a:p>
          <a:p>
            <a:pPr indent="457200" lvl="0" marL="914400" marR="0" rtl="0" algn="l">
              <a:lnSpc>
                <a:spcPct val="115000"/>
              </a:lnSpc>
              <a:spcBef>
                <a:spcPts val="0"/>
              </a:spcBef>
              <a:spcAft>
                <a:spcPts val="0"/>
              </a:spcAft>
              <a:buNone/>
            </a:pPr>
            <a:r>
              <a:rPr lang="en"/>
              <a:t>egrep 	&amp; 	grep -e</a:t>
            </a:r>
            <a:endParaRPr/>
          </a:p>
          <a:p>
            <a:pPr indent="0" lvl="0" marL="0" marR="0" rtl="0" algn="l">
              <a:lnSpc>
                <a:spcPct val="115000"/>
              </a:lnSpc>
              <a:spcBef>
                <a:spcPts val="0"/>
              </a:spcBef>
              <a:spcAft>
                <a:spcPts val="0"/>
              </a:spcAft>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7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PCRE</a:t>
            </a:r>
            <a:endParaRPr/>
          </a:p>
        </p:txBody>
      </p:sp>
      <p:sp>
        <p:nvSpPr>
          <p:cNvPr id="412" name="Google Shape;412;p7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381000" lvl="0" marL="457200" rtl="0" algn="l">
              <a:spcBef>
                <a:spcPts val="800"/>
              </a:spcBef>
              <a:spcAft>
                <a:spcPts val="0"/>
              </a:spcAft>
              <a:buSzPts val="2400"/>
              <a:buChar char="•"/>
            </a:pPr>
            <a:r>
              <a:rPr lang="en" sz="2400"/>
              <a:t>Academic Example</a:t>
            </a:r>
            <a:endParaRPr sz="2400"/>
          </a:p>
          <a:p>
            <a:pPr indent="-381000" lvl="1" marL="914400" rtl="0" algn="l">
              <a:spcBef>
                <a:spcPts val="0"/>
              </a:spcBef>
              <a:spcAft>
                <a:spcPts val="0"/>
              </a:spcAft>
              <a:buSzPts val="2400"/>
              <a:buChar char="•"/>
            </a:pPr>
            <a:r>
              <a:rPr lang="en"/>
              <a:t>p</a:t>
            </a:r>
            <a:r>
              <a:rPr lang="en"/>
              <a:t>cre: “/&lt;regex&gt;/&lt;flags&gt;”;</a:t>
            </a:r>
            <a:endParaRPr/>
          </a:p>
          <a:p>
            <a:pPr indent="-381000" lvl="0" marL="457200" rtl="0" algn="l">
              <a:spcBef>
                <a:spcPts val="0"/>
              </a:spcBef>
              <a:spcAft>
                <a:spcPts val="0"/>
              </a:spcAft>
              <a:buSzPts val="2400"/>
              <a:buChar char="•"/>
            </a:pPr>
            <a:r>
              <a:rPr lang="en" sz="2400"/>
              <a:t>Expensive to run, can cause </a:t>
            </a:r>
            <a:r>
              <a:rPr lang="en" sz="2400"/>
              <a:t>negative</a:t>
            </a:r>
            <a:r>
              <a:rPr lang="en" sz="2400"/>
              <a:t> </a:t>
            </a:r>
            <a:r>
              <a:rPr lang="en" sz="2400"/>
              <a:t>performance</a:t>
            </a:r>
            <a:endParaRPr sz="2400"/>
          </a:p>
          <a:p>
            <a:pPr indent="-381000" lvl="0" marL="457200" rtl="0" algn="l">
              <a:spcBef>
                <a:spcPts val="0"/>
              </a:spcBef>
              <a:spcAft>
                <a:spcPts val="0"/>
              </a:spcAft>
              <a:buSzPts val="2400"/>
              <a:buChar char="•"/>
            </a:pPr>
            <a:r>
              <a:rPr lang="en" sz="2400"/>
              <a:t>Typically combined with the content option</a:t>
            </a:r>
            <a:endParaRPr sz="2400"/>
          </a:p>
          <a:p>
            <a:pPr indent="0" lvl="0" marL="0" rtl="0" algn="l">
              <a:spcBef>
                <a:spcPts val="800"/>
              </a:spcBef>
              <a:spcAft>
                <a:spcPts val="0"/>
              </a:spcAft>
              <a:buNone/>
            </a:pPr>
            <a:r>
              <a:t/>
            </a:r>
            <a:endParaRPr sz="2400"/>
          </a:p>
        </p:txBody>
      </p:sp>
      <p:graphicFrame>
        <p:nvGraphicFramePr>
          <p:cNvPr id="413" name="Google Shape;413;p72"/>
          <p:cNvGraphicFramePr/>
          <p:nvPr/>
        </p:nvGraphicFramePr>
        <p:xfrm>
          <a:off x="952500" y="2914650"/>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lang="en"/>
                        <a:t>Flags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a:t>Description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381000">
                <a:tc>
                  <a:txBody>
                    <a:bodyPr/>
                    <a:lstStyle/>
                    <a:p>
                      <a:pPr indent="0" lvl="0" marL="0" rtl="0" algn="l">
                        <a:spcBef>
                          <a:spcPts val="0"/>
                        </a:spcBef>
                        <a:spcAft>
                          <a:spcPts val="0"/>
                        </a:spcAft>
                        <a:buNone/>
                      </a:pPr>
                      <a:r>
                        <a:rPr lang="en"/>
                        <a:t>i</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a:t>case insensitive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381000">
                <a:tc>
                  <a:txBody>
                    <a:bodyPr/>
                    <a:lstStyle/>
                    <a:p>
                      <a:pPr indent="0" lvl="0" marL="0" rtl="0" algn="l">
                        <a:spcBef>
                          <a:spcPts val="0"/>
                        </a:spcBef>
                        <a:spcAft>
                          <a:spcPts val="0"/>
                        </a:spcAft>
                        <a:buNone/>
                      </a:pPr>
                      <a:r>
                        <a:rPr lang="en"/>
                        <a:t>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a:t>.</a:t>
                      </a:r>
                      <a:r>
                        <a:rPr lang="en"/>
                        <a:t> now matches line break characters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381000">
                <a:tc>
                  <a:txBody>
                    <a:bodyPr/>
                    <a:lstStyle/>
                    <a:p>
                      <a:pPr indent="0" lvl="0" marL="0" rtl="0" algn="l">
                        <a:spcBef>
                          <a:spcPts val="0"/>
                        </a:spcBef>
                        <a:spcAft>
                          <a:spcPts val="0"/>
                        </a:spcAft>
                        <a:buNone/>
                      </a:pPr>
                      <a:r>
                        <a:rPr lang="en"/>
                        <a:t>m</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a:t>Will search patterns across multiple lines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Google Shape;418;p73"/>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PCRE</a:t>
            </a:r>
            <a:endParaRPr/>
          </a:p>
        </p:txBody>
      </p:sp>
      <p:sp>
        <p:nvSpPr>
          <p:cNvPr id="419" name="Google Shape;419;p73"/>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Real World Example</a:t>
            </a:r>
            <a:endParaRPr/>
          </a:p>
          <a:p>
            <a:pPr indent="-381000" lvl="1" marL="914400" rtl="0" algn="l">
              <a:spcBef>
                <a:spcPts val="0"/>
              </a:spcBef>
              <a:spcAft>
                <a:spcPts val="0"/>
              </a:spcAft>
              <a:buSzPts val="2400"/>
              <a:buChar char="•"/>
            </a:pPr>
            <a:r>
              <a:rPr lang="en">
                <a:latin typeface="Source Code Pro"/>
                <a:ea typeface="Source Code Pro"/>
                <a:cs typeface="Source Code Pro"/>
                <a:sym typeface="Source Code Pro"/>
              </a:rPr>
              <a:t>pcre: </a:t>
            </a:r>
            <a:r>
              <a:rPr lang="en">
                <a:latin typeface="Source Code Pro"/>
                <a:ea typeface="Source Code Pro"/>
                <a:cs typeface="Source Code Pro"/>
                <a:sym typeface="Source Code Pro"/>
              </a:rPr>
              <a:t>“/</a:t>
            </a:r>
            <a:r>
              <a:rPr lang="en">
                <a:latin typeface="Source Code Pro"/>
                <a:ea typeface="Source Code Pro"/>
                <a:cs typeface="Source Code Pro"/>
                <a:sym typeface="Source Code Pro"/>
              </a:rPr>
              <a:t>(w{3}\.)?google.*/”;</a:t>
            </a:r>
            <a:endParaRPr>
              <a:latin typeface="Source Code Pro"/>
              <a:ea typeface="Source Code Pro"/>
              <a:cs typeface="Source Code Pro"/>
              <a:sym typeface="Source Code Pro"/>
            </a:endParaRPr>
          </a:p>
          <a:p>
            <a:pPr indent="0" lvl="0" marL="0" rtl="0" algn="l">
              <a:spcBef>
                <a:spcPts val="800"/>
              </a:spcBef>
              <a:spcAft>
                <a:spcPts val="0"/>
              </a:spcAft>
              <a:buNone/>
            </a:pPr>
            <a:r>
              <a:t/>
            </a:r>
            <a:endParaRPr/>
          </a:p>
        </p:txBody>
      </p:sp>
      <p:graphicFrame>
        <p:nvGraphicFramePr>
          <p:cNvPr id="420" name="Google Shape;420;p73"/>
          <p:cNvGraphicFramePr/>
          <p:nvPr/>
        </p:nvGraphicFramePr>
        <p:xfrm>
          <a:off x="952500" y="2457450"/>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lang="en"/>
                        <a:t>Payload</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l">
                        <a:spcBef>
                          <a:spcPts val="0"/>
                        </a:spcBef>
                        <a:spcAft>
                          <a:spcPts val="0"/>
                        </a:spcAft>
                        <a:buNone/>
                      </a:pPr>
                      <a:r>
                        <a:rPr lang="en"/>
                        <a:t>Match</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r>
              <a:tr h="381000">
                <a:tc>
                  <a:txBody>
                    <a:bodyPr/>
                    <a:lstStyle/>
                    <a:p>
                      <a:pPr indent="0" lvl="0" marL="0" rtl="0" algn="l">
                        <a:spcBef>
                          <a:spcPts val="0"/>
                        </a:spcBef>
                        <a:spcAft>
                          <a:spcPts val="0"/>
                        </a:spcAft>
                        <a:buNone/>
                      </a:pPr>
                      <a:r>
                        <a:rPr lang="en"/>
                        <a:t>www.google.com</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googlestar.edu</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ctr">
                        <a:spcBef>
                          <a:spcPts val="0"/>
                        </a:spcBef>
                        <a:spcAft>
                          <a:spcPts val="0"/>
                        </a:spcAft>
                        <a:buNone/>
                      </a:pPr>
                      <a:r>
                        <a:rPr lang="en">
                          <a:solidFill>
                            <a:srgbClr val="FFFFFF"/>
                          </a:solidFill>
                        </a:rPr>
                        <a:t>Yes</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a:t>fakegoogle.com</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9FC5E8"/>
                    </a:solidFill>
                  </a:tcPr>
                </a:tc>
                <a:tc>
                  <a:txBody>
                    <a:bodyPr/>
                    <a:lstStyle/>
                    <a:p>
                      <a:pPr indent="0" lvl="0" marL="0" rtl="0" algn="ctr">
                        <a:spcBef>
                          <a:spcPts val="0"/>
                        </a:spcBef>
                        <a:spcAft>
                          <a:spcPts val="0"/>
                        </a:spcAft>
                        <a:buNone/>
                      </a:pPr>
                      <a:r>
                        <a:rPr lang="en">
                          <a:solidFill>
                            <a:srgbClr val="FFFFFF"/>
                          </a:solidFill>
                        </a:rPr>
                        <a:t>No</a:t>
                      </a:r>
                      <a:endParaRPr>
                        <a:solidFill>
                          <a:srgbClr val="FFFFFF"/>
                        </a:solidFill>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CC0000"/>
                    </a:solidFill>
                  </a:tcPr>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4" name="Shape 424"/>
        <p:cNvGrpSpPr/>
        <p:nvPr/>
      </p:nvGrpSpPr>
      <p:grpSpPr>
        <a:xfrm>
          <a:off x="0" y="0"/>
          <a:ext cx="0" cy="0"/>
          <a:chOff x="0" y="0"/>
          <a:chExt cx="0" cy="0"/>
        </a:xfrm>
      </p:grpSpPr>
      <p:sp>
        <p:nvSpPr>
          <p:cNvPr id="425" name="Google Shape;425;p74"/>
          <p:cNvSpPr txBox="1"/>
          <p:nvPr>
            <p:ph type="ctrTitle"/>
          </p:nvPr>
        </p:nvSpPr>
        <p:spPr>
          <a:xfrm>
            <a:off x="1143000" y="983773"/>
            <a:ext cx="6858000" cy="893700"/>
          </a:xfrm>
          <a:prstGeom prst="rect">
            <a:avLst/>
          </a:prstGeom>
          <a:noFill/>
          <a:ln>
            <a:noFill/>
          </a:ln>
        </p:spPr>
        <p:txBody>
          <a:bodyPr anchorCtr="0" anchor="ctr" bIns="68575" lIns="68575" spcFirstLastPara="1" rIns="68575" wrap="square" tIns="68575">
            <a:noAutofit/>
          </a:bodyPr>
          <a:lstStyle/>
          <a:p>
            <a:pPr indent="0" lvl="0" marL="0" marR="0" rtl="0" algn="ctr">
              <a:lnSpc>
                <a:spcPct val="90000"/>
              </a:lnSpc>
              <a:spcBef>
                <a:spcPts val="0"/>
              </a:spcBef>
              <a:spcAft>
                <a:spcPts val="0"/>
              </a:spcAft>
              <a:buClr>
                <a:schemeClr val="dk1"/>
              </a:buClr>
              <a:buSzPts val="3000"/>
              <a:buFont typeface="Open Sans"/>
              <a:buNone/>
            </a:pPr>
            <a:r>
              <a:rPr lang="en" sz="4800"/>
              <a:t>Exercise: PCRE Rules</a:t>
            </a:r>
            <a:endParaRPr i="0" sz="4800" u="none" cap="none" strike="noStrike">
              <a:solidFill>
                <a:schemeClr val="dk1"/>
              </a:solidFill>
            </a:endParaRPr>
          </a:p>
        </p:txBody>
      </p:sp>
      <p:sp>
        <p:nvSpPr>
          <p:cNvPr id="426" name="Google Shape;426;p74"/>
          <p:cNvSpPr txBox="1"/>
          <p:nvPr>
            <p:ph idx="1" type="subTitle"/>
          </p:nvPr>
        </p:nvSpPr>
        <p:spPr>
          <a:xfrm>
            <a:off x="1143000" y="1877478"/>
            <a:ext cx="6858000" cy="1241700"/>
          </a:xfrm>
          <a:prstGeom prst="rect">
            <a:avLst/>
          </a:prstGeom>
        </p:spPr>
        <p:txBody>
          <a:bodyPr anchorCtr="0" anchor="t" bIns="91425" lIns="91425" spcFirstLastPara="1" rIns="91425" wrap="square" tIns="91425">
            <a:noAutofit/>
          </a:bodyPr>
          <a:lstStyle/>
          <a:p>
            <a:pPr indent="0" lvl="0" marL="0" rtl="0" algn="ctr">
              <a:spcBef>
                <a:spcPts val="800"/>
              </a:spcBef>
              <a:spcAft>
                <a:spcPts val="0"/>
              </a:spcAft>
              <a:buClr>
                <a:schemeClr val="dk1"/>
              </a:buClr>
              <a:buSzPts val="1100"/>
              <a:buFont typeface="Arial"/>
              <a:buNone/>
            </a:pPr>
            <a:r>
              <a:rPr lang="en"/>
              <a:t>CTF key: “staple”</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Google Shape;431;p75"/>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PCRE Rules - Review</a:t>
            </a:r>
            <a:endParaRPr i="0" sz="3000" u="none" cap="none" strike="noStrike">
              <a:solidFill>
                <a:schemeClr val="dk1"/>
              </a:solidFill>
            </a:endParaRPr>
          </a:p>
        </p:txBody>
      </p:sp>
      <p:sp>
        <p:nvSpPr>
          <p:cNvPr id="432" name="Google Shape;432;p75"/>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a:t>Create a rule using PCRE that matches websites that end in "</a:t>
            </a:r>
            <a:r>
              <a:rPr lang="en">
                <a:latin typeface="Source Sans Pro"/>
                <a:ea typeface="Source Sans Pro"/>
                <a:cs typeface="Source Sans Pro"/>
                <a:sym typeface="Source Sans Pro"/>
              </a:rPr>
              <a:t>bit</a:t>
            </a:r>
            <a:r>
              <a:rPr lang="en"/>
              <a:t>" or "tk"</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Google Shape;437;p76"/>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rtl="0" algn="l">
              <a:spcBef>
                <a:spcPts val="0"/>
              </a:spcBef>
              <a:spcAft>
                <a:spcPts val="0"/>
              </a:spcAft>
              <a:buClr>
                <a:schemeClr val="dk1"/>
              </a:buClr>
              <a:buSzPts val="3000"/>
              <a:buFont typeface="Open Sans"/>
              <a:buNone/>
            </a:pPr>
            <a:r>
              <a:rPr lang="en"/>
              <a:t>PCRE Rules - Review</a:t>
            </a:r>
            <a:endParaRPr i="0" sz="3000" u="none" cap="none" strike="noStrike">
              <a:solidFill>
                <a:schemeClr val="dk1"/>
              </a:solidFill>
            </a:endParaRPr>
          </a:p>
        </p:txBody>
      </p:sp>
      <p:sp>
        <p:nvSpPr>
          <p:cNvPr id="438" name="Google Shape;438;p76"/>
          <p:cNvSpPr txBox="1"/>
          <p:nvPr>
            <p:ph idx="1" type="body"/>
          </p:nvPr>
        </p:nvSpPr>
        <p:spPr>
          <a:xfrm>
            <a:off x="359575" y="1146950"/>
            <a:ext cx="8411100" cy="3098400"/>
          </a:xfrm>
          <a:prstGeom prst="rect">
            <a:avLst/>
          </a:prstGeom>
          <a:noFill/>
          <a:ln>
            <a:noFill/>
          </a:ln>
        </p:spPr>
        <p:txBody>
          <a:bodyPr anchorCtr="0" anchor="t" bIns="68575" lIns="68575" spcFirstLastPara="1" rIns="68575" wrap="square" tIns="68575">
            <a:noAutofit/>
          </a:bodyPr>
          <a:lstStyle/>
          <a:p>
            <a:pPr indent="0" lvl="0" marL="0" marR="0" rtl="0" algn="l">
              <a:lnSpc>
                <a:spcPct val="150000"/>
              </a:lnSpc>
              <a:spcBef>
                <a:spcPts val="0"/>
              </a:spcBef>
              <a:spcAft>
                <a:spcPts val="0"/>
              </a:spcAft>
              <a:buNone/>
            </a:pPr>
            <a:r>
              <a:t/>
            </a:r>
            <a:endParaRPr b="1" sz="2400">
              <a:latin typeface="Roboto"/>
              <a:ea typeface="Roboto"/>
              <a:cs typeface="Roboto"/>
              <a:sym typeface="Roboto"/>
            </a:endParaRPr>
          </a:p>
          <a:p>
            <a:pPr indent="0" lvl="0" marL="0" marR="0" rtl="0" algn="l">
              <a:lnSpc>
                <a:spcPct val="150000"/>
              </a:lnSpc>
              <a:spcBef>
                <a:spcPts val="0"/>
              </a:spcBef>
              <a:spcAft>
                <a:spcPts val="0"/>
              </a:spcAft>
              <a:buNone/>
            </a:pPr>
            <a:r>
              <a:rPr lang="en" sz="2400"/>
              <a:t>alert http any any -&gt; any any \</a:t>
            </a:r>
            <a:endParaRPr sz="2400"/>
          </a:p>
          <a:p>
            <a:pPr indent="0" lvl="0" marL="0" marR="0" rtl="0" algn="l">
              <a:lnSpc>
                <a:spcPct val="150000"/>
              </a:lnSpc>
              <a:spcBef>
                <a:spcPts val="0"/>
              </a:spcBef>
              <a:spcAft>
                <a:spcPts val="0"/>
              </a:spcAft>
              <a:buNone/>
            </a:pPr>
            <a:r>
              <a:rPr lang="en" sz="2400"/>
              <a:t>(msg: "HTTP weird top level domain bit or tk"; \</a:t>
            </a:r>
            <a:endParaRPr sz="2400"/>
          </a:p>
          <a:p>
            <a:pPr indent="0" lvl="0" marL="0" marR="0" rtl="0" algn="l">
              <a:lnSpc>
                <a:spcPct val="150000"/>
              </a:lnSpc>
              <a:spcBef>
                <a:spcPts val="0"/>
              </a:spcBef>
              <a:spcAft>
                <a:spcPts val="0"/>
              </a:spcAft>
              <a:buNone/>
            </a:pPr>
            <a:r>
              <a:rPr lang="en" sz="2400"/>
              <a:t>pcre:"/((w{3})?[\w-._~?#\[\]@!$&amp;'()*+=]+\.(bit|tk))/si"; sid:7;)</a:t>
            </a:r>
            <a:endParaRPr sz="2400"/>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42" name="Shape 442"/>
        <p:cNvGrpSpPr/>
        <p:nvPr/>
      </p:nvGrpSpPr>
      <p:grpSpPr>
        <a:xfrm>
          <a:off x="0" y="0"/>
          <a:ext cx="0" cy="0"/>
          <a:chOff x="0" y="0"/>
          <a:chExt cx="0" cy="0"/>
        </a:xfrm>
      </p:grpSpPr>
      <p:sp>
        <p:nvSpPr>
          <p:cNvPr id="443" name="Google Shape;443;p77"/>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HTTP Signature Exercise</a:t>
            </a:r>
            <a:endParaRPr/>
          </a:p>
        </p:txBody>
      </p:sp>
      <p:sp>
        <p:nvSpPr>
          <p:cNvPr id="444" name="Google Shape;444;p77"/>
          <p:cNvSpPr txBox="1"/>
          <p:nvPr>
            <p:ph idx="1" type="body"/>
          </p:nvPr>
        </p:nvSpPr>
        <p:spPr>
          <a:xfrm>
            <a:off x="344275" y="1108925"/>
            <a:ext cx="85038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Create rules that will match the following</a:t>
            </a:r>
            <a:endParaRPr/>
          </a:p>
          <a:p>
            <a:pPr indent="-381000" lvl="0" marL="457200" rtl="0" algn="l">
              <a:spcBef>
                <a:spcPts val="800"/>
              </a:spcBef>
              <a:spcAft>
                <a:spcPts val="0"/>
              </a:spcAft>
              <a:buSzPts val="2400"/>
              <a:buAutoNum type="arabicPeriod"/>
            </a:pPr>
            <a:r>
              <a:rPr lang="en" sz="2400"/>
              <a:t>Websites ending in </a:t>
            </a:r>
            <a:r>
              <a:rPr b="1" lang="en" sz="2400">
                <a:latin typeface="Roboto"/>
                <a:ea typeface="Roboto"/>
                <a:cs typeface="Roboto"/>
                <a:sym typeface="Roboto"/>
              </a:rPr>
              <a:t>“bit” </a:t>
            </a:r>
            <a:r>
              <a:rPr lang="en" sz="2400"/>
              <a:t>or </a:t>
            </a:r>
            <a:r>
              <a:rPr b="1" lang="en" sz="2400">
                <a:latin typeface="Roboto"/>
                <a:ea typeface="Roboto"/>
                <a:cs typeface="Roboto"/>
                <a:sym typeface="Roboto"/>
              </a:rPr>
              <a:t>“tk”</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3" name="Shape 113"/>
        <p:cNvGrpSpPr/>
        <p:nvPr/>
      </p:nvGrpSpPr>
      <p:grpSpPr>
        <a:xfrm>
          <a:off x="0" y="0"/>
          <a:ext cx="0" cy="0"/>
          <a:chOff x="0" y="0"/>
          <a:chExt cx="0" cy="0"/>
        </a:xfrm>
      </p:grpSpPr>
      <p:sp>
        <p:nvSpPr>
          <p:cNvPr id="114" name="Google Shape;114;p24"/>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Header</a:t>
            </a:r>
            <a:endParaRPr/>
          </a:p>
        </p:txBody>
      </p:sp>
      <p:sp>
        <p:nvSpPr>
          <p:cNvPr id="115" name="Google Shape;115;p24"/>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Protocol</a:t>
            </a:r>
            <a:endParaRPr/>
          </a:p>
          <a:p>
            <a:pPr indent="-419100" lvl="0" marL="457200" rtl="0" algn="l">
              <a:spcBef>
                <a:spcPts val="0"/>
              </a:spcBef>
              <a:spcAft>
                <a:spcPts val="0"/>
              </a:spcAft>
              <a:buSzPts val="3000"/>
              <a:buChar char="•"/>
            </a:pPr>
            <a:r>
              <a:rPr lang="en"/>
              <a:t>Source IP</a:t>
            </a:r>
            <a:endParaRPr/>
          </a:p>
          <a:p>
            <a:pPr indent="-419100" lvl="0" marL="457200" rtl="0" algn="l">
              <a:spcBef>
                <a:spcPts val="0"/>
              </a:spcBef>
              <a:spcAft>
                <a:spcPts val="0"/>
              </a:spcAft>
              <a:buSzPts val="3000"/>
              <a:buChar char="•"/>
            </a:pPr>
            <a:r>
              <a:rPr lang="en"/>
              <a:t>Source Port</a:t>
            </a:r>
            <a:endParaRPr/>
          </a:p>
          <a:p>
            <a:pPr indent="-419100" lvl="0" marL="457200" rtl="0" algn="l">
              <a:spcBef>
                <a:spcPts val="0"/>
              </a:spcBef>
              <a:spcAft>
                <a:spcPts val="0"/>
              </a:spcAft>
              <a:buSzPts val="3000"/>
              <a:buChar char="•"/>
            </a:pPr>
            <a:r>
              <a:rPr lang="en"/>
              <a:t>Direction</a:t>
            </a:r>
            <a:endParaRPr/>
          </a:p>
          <a:p>
            <a:pPr indent="-419100" lvl="0" marL="457200" rtl="0" algn="l">
              <a:spcBef>
                <a:spcPts val="0"/>
              </a:spcBef>
              <a:spcAft>
                <a:spcPts val="0"/>
              </a:spcAft>
              <a:buSzPts val="3000"/>
              <a:buChar char="•"/>
            </a:pPr>
            <a:r>
              <a:rPr lang="en"/>
              <a:t>Destination IP</a:t>
            </a:r>
            <a:endParaRPr/>
          </a:p>
          <a:p>
            <a:pPr indent="-419100" lvl="0" marL="457200" rtl="0" algn="l">
              <a:spcBef>
                <a:spcPts val="0"/>
              </a:spcBef>
              <a:spcAft>
                <a:spcPts val="0"/>
              </a:spcAft>
              <a:buSzPts val="3000"/>
              <a:buChar char="•"/>
            </a:pPr>
            <a:r>
              <a:rPr lang="en"/>
              <a:t>Destination Port</a:t>
            </a:r>
            <a:endParaRPr/>
          </a:p>
          <a:p>
            <a:pPr indent="0" lvl="0" marL="0" rtl="0" algn="l">
              <a:spcBef>
                <a:spcPts val="800"/>
              </a:spcBef>
              <a:spcAft>
                <a:spcPts val="0"/>
              </a:spcAft>
              <a:buNone/>
            </a:pPr>
            <a:r>
              <a:t/>
            </a:r>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48" name="Shape 448"/>
        <p:cNvGrpSpPr/>
        <p:nvPr/>
      </p:nvGrpSpPr>
      <p:grpSpPr>
        <a:xfrm>
          <a:off x="0" y="0"/>
          <a:ext cx="0" cy="0"/>
          <a:chOff x="0" y="0"/>
          <a:chExt cx="0" cy="0"/>
        </a:xfrm>
      </p:grpSpPr>
      <p:sp>
        <p:nvSpPr>
          <p:cNvPr id="449" name="Google Shape;449;p78"/>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HTTP Signature Exercise</a:t>
            </a:r>
            <a:endParaRPr/>
          </a:p>
        </p:txBody>
      </p:sp>
      <p:sp>
        <p:nvSpPr>
          <p:cNvPr id="450" name="Google Shape;450;p78"/>
          <p:cNvSpPr txBox="1"/>
          <p:nvPr>
            <p:ph idx="1" type="body"/>
          </p:nvPr>
        </p:nvSpPr>
        <p:spPr>
          <a:xfrm>
            <a:off x="344275" y="1108925"/>
            <a:ext cx="85038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A possible solution:</a:t>
            </a:r>
            <a:endParaRPr/>
          </a:p>
          <a:p>
            <a:pPr indent="0" lvl="0" marL="0" rtl="0" algn="l">
              <a:lnSpc>
                <a:spcPct val="115000"/>
              </a:lnSpc>
              <a:spcBef>
                <a:spcPts val="0"/>
              </a:spcBef>
              <a:spcAft>
                <a:spcPts val="0"/>
              </a:spcAft>
              <a:buNone/>
            </a:pPr>
            <a:r>
              <a:t/>
            </a:r>
            <a:endParaRPr>
              <a:solidFill>
                <a:srgbClr val="F3F3F3"/>
              </a:solidFill>
            </a:endParaRPr>
          </a:p>
          <a:p>
            <a:pPr indent="0" lvl="0" marL="0" rtl="0" algn="l">
              <a:lnSpc>
                <a:spcPct val="115000"/>
              </a:lnSpc>
              <a:spcBef>
                <a:spcPts val="0"/>
              </a:spcBef>
              <a:spcAft>
                <a:spcPts val="0"/>
              </a:spcAft>
              <a:buNone/>
            </a:pPr>
            <a:r>
              <a:rPr lang="en" sz="1400">
                <a:solidFill>
                  <a:srgbClr val="F3F3F3"/>
                </a:solidFill>
                <a:latin typeface="Roboto Mono"/>
                <a:ea typeface="Roboto Mono"/>
                <a:cs typeface="Roboto Mono"/>
                <a:sym typeface="Roboto Mono"/>
              </a:rPr>
              <a:t>alert http any any -&gt; any any (msg: "HTTP weird top level domain biz or tk"; \</a:t>
            </a:r>
            <a:endParaRPr sz="1400">
              <a:solidFill>
                <a:srgbClr val="F3F3F3"/>
              </a:solidFill>
              <a:latin typeface="Roboto Mono"/>
              <a:ea typeface="Roboto Mono"/>
              <a:cs typeface="Roboto Mono"/>
              <a:sym typeface="Roboto Mono"/>
            </a:endParaRPr>
          </a:p>
          <a:p>
            <a:pPr indent="0" lvl="0" marL="0" rtl="0" algn="l">
              <a:lnSpc>
                <a:spcPct val="115000"/>
              </a:lnSpc>
              <a:spcBef>
                <a:spcPts val="0"/>
              </a:spcBef>
              <a:spcAft>
                <a:spcPts val="0"/>
              </a:spcAft>
              <a:buNone/>
            </a:pPr>
            <a:r>
              <a:rPr lang="en" sz="1400">
                <a:solidFill>
                  <a:srgbClr val="F3F3F3"/>
                </a:solidFill>
                <a:latin typeface="Roboto Mono"/>
                <a:ea typeface="Roboto Mono"/>
                <a:cs typeface="Roboto Mono"/>
                <a:sym typeface="Roboto Mono"/>
              </a:rPr>
              <a:t>   pcre:"/((w{3})?[\w-._~?#\[\]@!$&amp;'()*+=]+\.(bit|tk))/i"; sid:9;)</a:t>
            </a:r>
            <a:endParaRPr sz="1400">
              <a:solidFill>
                <a:srgbClr val="F3F3F3"/>
              </a:solidFill>
              <a:latin typeface="Roboto Mono"/>
              <a:ea typeface="Roboto Mono"/>
              <a:cs typeface="Roboto Mono"/>
              <a:sym typeface="Roboto Mono"/>
            </a:endParaRPr>
          </a:p>
          <a:p>
            <a:pPr indent="0" lvl="0" marL="0" rtl="0" algn="l">
              <a:lnSpc>
                <a:spcPct val="115000"/>
              </a:lnSpc>
              <a:spcBef>
                <a:spcPts val="0"/>
              </a:spcBef>
              <a:spcAft>
                <a:spcPts val="0"/>
              </a:spcAft>
              <a:buNone/>
            </a:pPr>
            <a:r>
              <a:t/>
            </a:r>
            <a:endParaRPr sz="1400">
              <a:solidFill>
                <a:srgbClr val="F3F3F3"/>
              </a:solidFill>
              <a:latin typeface="Roboto Mono"/>
              <a:ea typeface="Roboto Mono"/>
              <a:cs typeface="Roboto Mono"/>
              <a:sym typeface="Roboto Mono"/>
            </a:endParaRPr>
          </a:p>
          <a:p>
            <a:pPr indent="0" lvl="0" marL="0" rtl="0" algn="l">
              <a:lnSpc>
                <a:spcPct val="115000"/>
              </a:lnSpc>
              <a:spcBef>
                <a:spcPts val="0"/>
              </a:spcBef>
              <a:spcAft>
                <a:spcPts val="0"/>
              </a:spcAft>
              <a:buNone/>
            </a:pPr>
            <a:r>
              <a:rPr lang="en" sz="1800">
                <a:solidFill>
                  <a:srgbClr val="F3F3F3"/>
                </a:solidFill>
                <a:latin typeface="Roboto"/>
                <a:ea typeface="Roboto"/>
                <a:cs typeface="Roboto"/>
                <a:sym typeface="Roboto"/>
              </a:rPr>
              <a:t>Or more specifically:</a:t>
            </a:r>
            <a:endParaRPr sz="1800">
              <a:solidFill>
                <a:srgbClr val="F3F3F3"/>
              </a:solidFill>
              <a:latin typeface="Roboto"/>
              <a:ea typeface="Roboto"/>
              <a:cs typeface="Roboto"/>
              <a:sym typeface="Roboto"/>
            </a:endParaRPr>
          </a:p>
          <a:p>
            <a:pPr indent="0" lvl="0" marL="0" rtl="0" algn="l">
              <a:lnSpc>
                <a:spcPct val="115000"/>
              </a:lnSpc>
              <a:spcBef>
                <a:spcPts val="0"/>
              </a:spcBef>
              <a:spcAft>
                <a:spcPts val="0"/>
              </a:spcAft>
              <a:buNone/>
            </a:pPr>
            <a:r>
              <a:t/>
            </a:r>
            <a:endParaRPr sz="1400">
              <a:solidFill>
                <a:srgbClr val="F3F3F3"/>
              </a:solidFill>
              <a:latin typeface="Roboto Mono"/>
              <a:ea typeface="Roboto Mono"/>
              <a:cs typeface="Roboto Mono"/>
              <a:sym typeface="Roboto Mono"/>
            </a:endParaRPr>
          </a:p>
          <a:p>
            <a:pPr indent="0" lvl="0" marL="0" rtl="0" algn="l">
              <a:lnSpc>
                <a:spcPct val="115000"/>
              </a:lnSpc>
              <a:spcBef>
                <a:spcPts val="0"/>
              </a:spcBef>
              <a:spcAft>
                <a:spcPts val="0"/>
              </a:spcAft>
              <a:buNone/>
            </a:pPr>
            <a:r>
              <a:rPr lang="en" sz="1400">
                <a:solidFill>
                  <a:srgbClr val="F3F3F3"/>
                </a:solidFill>
                <a:latin typeface="Roboto Mono"/>
                <a:ea typeface="Roboto Mono"/>
                <a:cs typeface="Roboto Mono"/>
                <a:sym typeface="Roboto Mono"/>
              </a:rPr>
              <a:t>alert http any any -&gt; any any (msg: "HTTP host .biz or .tk"; \</a:t>
            </a:r>
            <a:endParaRPr sz="1400">
              <a:solidFill>
                <a:srgbClr val="F3F3F3"/>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rPr lang="en" sz="1400">
                <a:solidFill>
                  <a:srgbClr val="F3F3F3"/>
                </a:solidFill>
                <a:latin typeface="Roboto Mono"/>
                <a:ea typeface="Roboto Mono"/>
                <a:cs typeface="Roboto Mono"/>
                <a:sym typeface="Roboto Mono"/>
              </a:rPr>
              <a:t>   pcre:"/^((w{3})?[\w-._~?#\[\]@!$&amp;'()*+=]+\.(bit|tk))$/W"; sid:10;)</a:t>
            </a:r>
            <a:endParaRPr sz="1400">
              <a:solidFill>
                <a:srgbClr val="F3F3F3"/>
              </a:solidFill>
              <a:latin typeface="Roboto Mono"/>
              <a:ea typeface="Roboto Mono"/>
              <a:cs typeface="Roboto Mono"/>
              <a:sym typeface="Roboto Mono"/>
            </a:endParaRPr>
          </a:p>
          <a:p>
            <a:pPr indent="0" lvl="0" marL="0" rtl="0" algn="l">
              <a:spcBef>
                <a:spcPts val="800"/>
              </a:spcBef>
              <a:spcAft>
                <a:spcPts val="0"/>
              </a:spcAft>
              <a:buNone/>
            </a:pPr>
            <a:r>
              <a:t/>
            </a:r>
            <a:endParaRPr sz="2400">
              <a:solidFill>
                <a:srgbClr val="F3F3F3"/>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54" name="Shape 454"/>
        <p:cNvGrpSpPr/>
        <p:nvPr/>
      </p:nvGrpSpPr>
      <p:grpSpPr>
        <a:xfrm>
          <a:off x="0" y="0"/>
          <a:ext cx="0" cy="0"/>
          <a:chOff x="0" y="0"/>
          <a:chExt cx="0" cy="0"/>
        </a:xfrm>
      </p:grpSpPr>
      <p:sp>
        <p:nvSpPr>
          <p:cNvPr id="455" name="Google Shape;455;p79"/>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Suricata Signature </a:t>
            </a:r>
            <a:r>
              <a:rPr lang="en"/>
              <a:t>Management</a:t>
            </a:r>
            <a:endParaRPr/>
          </a:p>
        </p:txBody>
      </p:sp>
      <p:sp>
        <p:nvSpPr>
          <p:cNvPr id="456" name="Google Shape;456;p79"/>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Remember in the beginning we said we wanted to pull in Emerging Threats? Let’s do that.</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60" name="Shape 460"/>
        <p:cNvGrpSpPr/>
        <p:nvPr/>
      </p:nvGrpSpPr>
      <p:grpSpPr>
        <a:xfrm>
          <a:off x="0" y="0"/>
          <a:ext cx="0" cy="0"/>
          <a:chOff x="0" y="0"/>
          <a:chExt cx="0" cy="0"/>
        </a:xfrm>
      </p:grpSpPr>
      <p:sp>
        <p:nvSpPr>
          <p:cNvPr id="461" name="Google Shape;461;p80"/>
          <p:cNvSpPr txBox="1"/>
          <p:nvPr>
            <p:ph idx="1" type="body"/>
          </p:nvPr>
        </p:nvSpPr>
        <p:spPr>
          <a:xfrm>
            <a:off x="628650" y="1146954"/>
            <a:ext cx="7886700" cy="26775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Clr>
                <a:schemeClr val="dk1"/>
              </a:buClr>
              <a:buSzPts val="1100"/>
              <a:buFont typeface="Arial"/>
              <a:buNone/>
            </a:pPr>
            <a:r>
              <a:rPr lang="en" sz="1800"/>
              <a:t>Suricata has a somewhat new tool called suricata-update. It’s a Python script that helps manage and update rules. Future RPMs should include this with suricata.</a:t>
            </a:r>
            <a:endParaRPr sz="1800"/>
          </a:p>
          <a:p>
            <a:pPr indent="0" lvl="0" marL="0" marR="0" rtl="0" algn="l">
              <a:lnSpc>
                <a:spcPct val="115000"/>
              </a:lnSpc>
              <a:spcBef>
                <a:spcPts val="0"/>
              </a:spcBef>
              <a:spcAft>
                <a:spcPts val="0"/>
              </a:spcAft>
              <a:buClr>
                <a:schemeClr val="dk1"/>
              </a:buClr>
              <a:buSzPts val="1100"/>
              <a:buFont typeface="Arial"/>
              <a:buNone/>
            </a:pPr>
            <a:r>
              <a:t/>
            </a:r>
            <a:endParaRPr sz="1800"/>
          </a:p>
          <a:p>
            <a:pPr indent="0" lvl="0" marL="0" marR="0" rtl="0" algn="l">
              <a:lnSpc>
                <a:spcPct val="115000"/>
              </a:lnSpc>
              <a:spcBef>
                <a:spcPts val="0"/>
              </a:spcBef>
              <a:spcAft>
                <a:spcPts val="0"/>
              </a:spcAft>
              <a:buClr>
                <a:schemeClr val="dk1"/>
              </a:buClr>
              <a:buSzPts val="1100"/>
              <a:buFont typeface="Arial"/>
              <a:buNone/>
            </a:pPr>
            <a:r>
              <a:rPr lang="en" sz="1400">
                <a:latin typeface="Roboto Mono Light"/>
                <a:ea typeface="Roboto Mono Light"/>
                <a:cs typeface="Roboto Mono Light"/>
                <a:sym typeface="Roboto Mono Light"/>
              </a:rPr>
              <a:t># Install pip, the Python package manager</a:t>
            </a:r>
            <a:endParaRPr sz="1400">
              <a:latin typeface="Roboto Mono Light"/>
              <a:ea typeface="Roboto Mono Light"/>
              <a:cs typeface="Roboto Mono Light"/>
              <a:sym typeface="Roboto Mono Light"/>
            </a:endParaRPr>
          </a:p>
          <a:p>
            <a:pPr indent="0" lvl="0" marL="0" marR="0" rtl="0" algn="l">
              <a:lnSpc>
                <a:spcPct val="115000"/>
              </a:lnSpc>
              <a:spcBef>
                <a:spcPts val="0"/>
              </a:spcBef>
              <a:spcAft>
                <a:spcPts val="0"/>
              </a:spcAft>
              <a:buNone/>
            </a:pPr>
            <a:r>
              <a:rPr lang="en" sz="1400">
                <a:latin typeface="Roboto Mono Light"/>
                <a:ea typeface="Roboto Mono Light"/>
                <a:cs typeface="Roboto Mono Light"/>
                <a:sym typeface="Roboto Mono Light"/>
              </a:rPr>
              <a:t>sudo yum install -y python-pip</a:t>
            </a:r>
            <a:endParaRPr sz="1400">
              <a:latin typeface="Roboto Mono Light"/>
              <a:ea typeface="Roboto Mono Light"/>
              <a:cs typeface="Roboto Mono Light"/>
              <a:sym typeface="Roboto Mono Light"/>
            </a:endParaRPr>
          </a:p>
          <a:p>
            <a:pPr indent="0" lvl="0" marL="0" marR="0" rtl="0" algn="l">
              <a:lnSpc>
                <a:spcPct val="115000"/>
              </a:lnSpc>
              <a:spcBef>
                <a:spcPts val="0"/>
              </a:spcBef>
              <a:spcAft>
                <a:spcPts val="0"/>
              </a:spcAft>
              <a:buNone/>
            </a:pPr>
            <a:r>
              <a:rPr lang="en" sz="1400">
                <a:latin typeface="Roboto Mono Light"/>
                <a:ea typeface="Roboto Mono Light"/>
                <a:cs typeface="Roboto Mono Light"/>
                <a:sym typeface="Roboto Mono Light"/>
              </a:rPr>
              <a:t>sudo pip install -U suricata-update</a:t>
            </a:r>
            <a:endParaRPr sz="1400">
              <a:latin typeface="Roboto Mono Light"/>
              <a:ea typeface="Roboto Mono Light"/>
              <a:cs typeface="Roboto Mono Light"/>
              <a:sym typeface="Roboto Mono Light"/>
            </a:endParaRPr>
          </a:p>
          <a:p>
            <a:pPr indent="0" lvl="0" marL="0" marR="0" rtl="0" algn="l">
              <a:lnSpc>
                <a:spcPct val="115000"/>
              </a:lnSpc>
              <a:spcBef>
                <a:spcPts val="0"/>
              </a:spcBef>
              <a:spcAft>
                <a:spcPts val="0"/>
              </a:spcAft>
              <a:buNone/>
            </a:pPr>
            <a:r>
              <a:t/>
            </a:r>
            <a:endParaRPr sz="1400">
              <a:latin typeface="Roboto Mono Light"/>
              <a:ea typeface="Roboto Mono Light"/>
              <a:cs typeface="Roboto Mono Light"/>
              <a:sym typeface="Roboto Mono Light"/>
            </a:endParaRPr>
          </a:p>
          <a:p>
            <a:pPr indent="0" lvl="0" marL="0" marR="0" rtl="0" algn="l">
              <a:lnSpc>
                <a:spcPct val="115000"/>
              </a:lnSpc>
              <a:spcBef>
                <a:spcPts val="0"/>
              </a:spcBef>
              <a:spcAft>
                <a:spcPts val="0"/>
              </a:spcAft>
              <a:buNone/>
            </a:pPr>
            <a:r>
              <a:rPr lang="en" sz="1400">
                <a:latin typeface="Roboto Mono Light"/>
                <a:ea typeface="Roboto Mono Light"/>
                <a:cs typeface="Roboto Mono Light"/>
                <a:sym typeface="Roboto Mono Light"/>
              </a:rPr>
              <a:t># Initialize suricata-update</a:t>
            </a:r>
            <a:endParaRPr sz="1400">
              <a:latin typeface="Roboto Mono Light"/>
              <a:ea typeface="Roboto Mono Light"/>
              <a:cs typeface="Roboto Mono Light"/>
              <a:sym typeface="Roboto Mono Light"/>
            </a:endParaRPr>
          </a:p>
          <a:p>
            <a:pPr indent="0" lvl="0" marL="0" marR="0" rtl="0" algn="l">
              <a:lnSpc>
                <a:spcPct val="115000"/>
              </a:lnSpc>
              <a:spcBef>
                <a:spcPts val="0"/>
              </a:spcBef>
              <a:spcAft>
                <a:spcPts val="0"/>
              </a:spcAft>
              <a:buNone/>
            </a:pPr>
            <a:r>
              <a:rPr lang="en" sz="1400">
                <a:latin typeface="Roboto Mono Light"/>
                <a:ea typeface="Roboto Mono Light"/>
                <a:cs typeface="Roboto Mono Light"/>
                <a:sym typeface="Roboto Mono Light"/>
              </a:rPr>
              <a:t>sudo suricata-update</a:t>
            </a:r>
            <a:endParaRPr sz="1400">
              <a:latin typeface="Roboto Mono Light"/>
              <a:ea typeface="Roboto Mono Light"/>
              <a:cs typeface="Roboto Mono Light"/>
              <a:sym typeface="Roboto Mono Light"/>
            </a:endParaRPr>
          </a:p>
        </p:txBody>
      </p:sp>
      <p:sp>
        <p:nvSpPr>
          <p:cNvPr id="462" name="Google Shape;462;p80"/>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Install Suricata Update</a:t>
            </a:r>
            <a:endParaRPr i="0" sz="3000" u="none" cap="none" strike="noStrike">
              <a:solidFill>
                <a:schemeClr val="dk1"/>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66" name="Shape 466"/>
        <p:cNvGrpSpPr/>
        <p:nvPr/>
      </p:nvGrpSpPr>
      <p:grpSpPr>
        <a:xfrm>
          <a:off x="0" y="0"/>
          <a:ext cx="0" cy="0"/>
          <a:chOff x="0" y="0"/>
          <a:chExt cx="0" cy="0"/>
        </a:xfrm>
      </p:grpSpPr>
      <p:sp>
        <p:nvSpPr>
          <p:cNvPr id="467" name="Google Shape;467;p81"/>
          <p:cNvSpPr txBox="1"/>
          <p:nvPr>
            <p:ph type="title"/>
          </p:nvPr>
        </p:nvSpPr>
        <p:spPr>
          <a:xfrm>
            <a:off x="628650" y="310424"/>
            <a:ext cx="7886700" cy="747900"/>
          </a:xfrm>
          <a:prstGeom prst="rect">
            <a:avLst/>
          </a:prstGeom>
          <a:noFill/>
          <a:ln>
            <a:noFill/>
          </a:ln>
        </p:spPr>
        <p:txBody>
          <a:bodyPr anchorCtr="0" anchor="ctr" bIns="68575" lIns="68575" spcFirstLastPara="1" rIns="68575" wrap="square" tIns="68575">
            <a:noAutofit/>
          </a:bodyPr>
          <a:lstStyle/>
          <a:p>
            <a:pPr indent="0" lvl="0" marL="0" marR="0" rtl="0" algn="l">
              <a:lnSpc>
                <a:spcPct val="90000"/>
              </a:lnSpc>
              <a:spcBef>
                <a:spcPts val="0"/>
              </a:spcBef>
              <a:spcAft>
                <a:spcPts val="0"/>
              </a:spcAft>
              <a:buClr>
                <a:schemeClr val="dk1"/>
              </a:buClr>
              <a:buSzPts val="3000"/>
              <a:buFont typeface="Open Sans"/>
              <a:buNone/>
            </a:pPr>
            <a:r>
              <a:rPr lang="en"/>
              <a:t>Configuration</a:t>
            </a:r>
            <a:endParaRPr i="0" sz="3000" u="none" cap="none" strike="noStrike">
              <a:solidFill>
                <a:schemeClr val="dk1"/>
              </a:solidFill>
            </a:endParaRPr>
          </a:p>
        </p:txBody>
      </p:sp>
      <p:sp>
        <p:nvSpPr>
          <p:cNvPr id="468" name="Google Shape;468;p81"/>
          <p:cNvSpPr txBox="1"/>
          <p:nvPr>
            <p:ph idx="1" type="body"/>
          </p:nvPr>
        </p:nvSpPr>
        <p:spPr>
          <a:xfrm>
            <a:off x="628650" y="1146954"/>
            <a:ext cx="7886700" cy="2677500"/>
          </a:xfrm>
          <a:prstGeom prst="rect">
            <a:avLst/>
          </a:prstGeom>
          <a:noFill/>
          <a:ln>
            <a:noFill/>
          </a:ln>
        </p:spPr>
        <p:txBody>
          <a:bodyPr anchorCtr="0" anchor="t" bIns="68575" lIns="68575" spcFirstLastPara="1" rIns="68575" wrap="square" tIns="68575">
            <a:noAutofit/>
          </a:bodyPr>
          <a:lstStyle/>
          <a:p>
            <a:pPr indent="0" lvl="0" marL="0" marR="0" rtl="0" algn="l">
              <a:lnSpc>
                <a:spcPct val="115000"/>
              </a:lnSpc>
              <a:spcBef>
                <a:spcPts val="0"/>
              </a:spcBef>
              <a:spcAft>
                <a:spcPts val="0"/>
              </a:spcAft>
              <a:buNone/>
            </a:pPr>
            <a:r>
              <a:rPr lang="en" sz="1800"/>
              <a:t>Primary config file: 	</a:t>
            </a:r>
            <a:r>
              <a:rPr b="1" lang="en" sz="1800">
                <a:latin typeface="Roboto"/>
                <a:ea typeface="Roboto"/>
                <a:cs typeface="Roboto"/>
                <a:sym typeface="Roboto"/>
              </a:rPr>
              <a:t>/etc/suricata/suricata.yml</a:t>
            </a:r>
            <a:endParaRPr b="1" sz="1800">
              <a:latin typeface="Roboto"/>
              <a:ea typeface="Roboto"/>
              <a:cs typeface="Roboto"/>
              <a:sym typeface="Roboto"/>
            </a:endParaRPr>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rPr lang="en" sz="1350">
                <a:solidFill>
                  <a:srgbClr val="F3F3F3"/>
                </a:solidFill>
                <a:latin typeface="Roboto Mono Light"/>
                <a:ea typeface="Roboto Mono Light"/>
                <a:cs typeface="Roboto Mono Light"/>
                <a:sym typeface="Roboto Mono Light"/>
              </a:rPr>
              <a:t># Line 52 - Use suricata-update rules</a:t>
            </a:r>
            <a:endParaRPr sz="1350">
              <a:solidFill>
                <a:srgbClr val="F3F3F3"/>
              </a:solidFill>
              <a:latin typeface="Roboto Mono Light"/>
              <a:ea typeface="Roboto Mono Light"/>
              <a:cs typeface="Roboto Mono Light"/>
              <a:sym typeface="Roboto Mono Light"/>
            </a:endParaRPr>
          </a:p>
          <a:p>
            <a:pPr indent="0" lvl="0" marL="0" rtl="0" algn="l">
              <a:lnSpc>
                <a:spcPct val="150000"/>
              </a:lnSpc>
              <a:spcBef>
                <a:spcPts val="0"/>
              </a:spcBef>
              <a:spcAft>
                <a:spcPts val="0"/>
              </a:spcAft>
              <a:buNone/>
            </a:pPr>
            <a:r>
              <a:rPr lang="en" sz="1350">
                <a:solidFill>
                  <a:srgbClr val="F3F3F3"/>
                </a:solidFill>
                <a:latin typeface="Roboto Mono"/>
                <a:ea typeface="Roboto Mono"/>
                <a:cs typeface="Roboto Mono"/>
                <a:sym typeface="Roboto Mono"/>
              </a:rPr>
              <a:t>default-rule-path: /var/lib/suricata/rules</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rule-files:</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suricata.rules</a:t>
            </a:r>
            <a:endParaRPr sz="1350">
              <a:solidFill>
                <a:srgbClr val="F3F3F3"/>
              </a:solidFill>
              <a:latin typeface="Roboto Mono"/>
              <a:ea typeface="Roboto Mono"/>
              <a:cs typeface="Roboto Mono"/>
              <a:sym typeface="Roboto Mono"/>
            </a:endParaRPr>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a:p>
            <a:pPr indent="0" lvl="0" marL="0" marR="0" rtl="0" algn="l">
              <a:lnSpc>
                <a:spcPct val="115000"/>
              </a:lnSpc>
              <a:spcBef>
                <a:spcPts val="0"/>
              </a:spcBef>
              <a:spcAft>
                <a:spcPts val="0"/>
              </a:spcAft>
              <a:buNone/>
            </a:pPr>
            <a:r>
              <a:t/>
            </a:r>
            <a:endParaRPr sz="1800"/>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72" name="Shape 472"/>
        <p:cNvGrpSpPr/>
        <p:nvPr/>
      </p:nvGrpSpPr>
      <p:grpSpPr>
        <a:xfrm>
          <a:off x="0" y="0"/>
          <a:ext cx="0" cy="0"/>
          <a:chOff x="0" y="0"/>
          <a:chExt cx="0" cy="0"/>
        </a:xfrm>
      </p:grpSpPr>
      <p:sp>
        <p:nvSpPr>
          <p:cNvPr id="473" name="Google Shape;473;p82"/>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Configuration</a:t>
            </a:r>
            <a:endParaRPr/>
          </a:p>
        </p:txBody>
      </p:sp>
      <p:sp>
        <p:nvSpPr>
          <p:cNvPr id="474" name="Google Shape;474;p82"/>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spcBef>
                <a:spcPts val="800"/>
              </a:spcBef>
              <a:spcAft>
                <a:spcPts val="0"/>
              </a:spcAft>
              <a:buNone/>
            </a:pPr>
            <a:r>
              <a:rPr lang="en"/>
              <a:t>To tune suricata-update, we need to dump configs</a:t>
            </a:r>
            <a:endParaRPr/>
          </a:p>
          <a:p>
            <a:pPr indent="0" lvl="0" marL="0" rtl="0" algn="l">
              <a:lnSpc>
                <a:spcPct val="150000"/>
              </a:lnSpc>
              <a:spcBef>
                <a:spcPts val="0"/>
              </a:spcBef>
              <a:spcAft>
                <a:spcPts val="0"/>
              </a:spcAft>
              <a:buNone/>
            </a:pPr>
            <a:br>
              <a:rPr b="1" lang="en">
                <a:solidFill>
                  <a:srgbClr val="6D9EEB"/>
                </a:solidFill>
                <a:latin typeface="Roboto"/>
                <a:ea typeface="Roboto"/>
                <a:cs typeface="Roboto"/>
                <a:sym typeface="Roboto"/>
              </a:rPr>
            </a:br>
            <a:r>
              <a:rPr lang="en" sz="1800">
                <a:solidFill>
                  <a:srgbClr val="6D9EEB"/>
                </a:solidFill>
                <a:latin typeface="Roboto Mono"/>
                <a:ea typeface="Roboto Mono"/>
                <a:cs typeface="Roboto Mono"/>
                <a:sym typeface="Roboto Mono"/>
              </a:rPr>
              <a:t>sudo -s</a:t>
            </a:r>
            <a:endParaRPr sz="1800">
              <a:solidFill>
                <a:srgbClr val="6D9EEB"/>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800">
                <a:solidFill>
                  <a:srgbClr val="6D9EEB"/>
                </a:solidFill>
                <a:latin typeface="Roboto Mono"/>
                <a:ea typeface="Roboto Mono"/>
                <a:cs typeface="Roboto Mono"/>
                <a:sym typeface="Roboto Mono"/>
              </a:rPr>
              <a:t>cd /etc/suricata</a:t>
            </a:r>
            <a:endParaRPr sz="1800">
              <a:solidFill>
                <a:srgbClr val="6D9EEB"/>
              </a:solidFill>
              <a:latin typeface="Roboto Mono"/>
              <a:ea typeface="Roboto Mono"/>
              <a:cs typeface="Roboto Mono"/>
              <a:sym typeface="Roboto Mono"/>
            </a:endParaRPr>
          </a:p>
          <a:p>
            <a:pPr indent="0" lvl="0" marL="0" rtl="0" algn="l">
              <a:lnSpc>
                <a:spcPct val="150000"/>
              </a:lnSpc>
              <a:spcBef>
                <a:spcPts val="0"/>
              </a:spcBef>
              <a:spcAft>
                <a:spcPts val="0"/>
              </a:spcAft>
              <a:buClr>
                <a:schemeClr val="dk1"/>
              </a:buClr>
              <a:buSzPts val="1100"/>
              <a:buFont typeface="Arial"/>
              <a:buNone/>
            </a:pPr>
            <a:r>
              <a:rPr lang="en" sz="1800">
                <a:solidFill>
                  <a:srgbClr val="6D9EEB"/>
                </a:solidFill>
                <a:latin typeface="Roboto Mono"/>
                <a:ea typeface="Roboto Mono"/>
                <a:cs typeface="Roboto Mono"/>
                <a:sym typeface="Roboto Mono"/>
              </a:rPr>
              <a:t>suricata-update --dump-sample-configs</a:t>
            </a:r>
            <a:endParaRPr sz="1800">
              <a:solidFill>
                <a:srgbClr val="6D9EEB"/>
              </a:solidFill>
              <a:latin typeface="Roboto Mono"/>
              <a:ea typeface="Roboto Mono"/>
              <a:cs typeface="Roboto Mono"/>
              <a:sym typeface="Roboto Mono"/>
            </a:endParaRPr>
          </a:p>
          <a:p>
            <a:pPr indent="0" lvl="0" marL="0" rtl="0" algn="l">
              <a:spcBef>
                <a:spcPts val="800"/>
              </a:spcBef>
              <a:spcAft>
                <a:spcPts val="0"/>
              </a:spcAft>
              <a:buNone/>
            </a:pPr>
            <a:r>
              <a:t/>
            </a:r>
            <a:endParaRPr>
              <a:solidFill>
                <a:srgbClr val="6D9EEB"/>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478" name="Shape 478"/>
        <p:cNvGrpSpPr/>
        <p:nvPr/>
      </p:nvGrpSpPr>
      <p:grpSpPr>
        <a:xfrm>
          <a:off x="0" y="0"/>
          <a:ext cx="0" cy="0"/>
          <a:chOff x="0" y="0"/>
          <a:chExt cx="0" cy="0"/>
        </a:xfrm>
      </p:grpSpPr>
      <p:sp>
        <p:nvSpPr>
          <p:cNvPr id="479" name="Google Shape;479;p83"/>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Configuration - Add local rules</a:t>
            </a:r>
            <a:endParaRPr/>
          </a:p>
        </p:txBody>
      </p:sp>
      <p:sp>
        <p:nvSpPr>
          <p:cNvPr id="480" name="Google Shape;480;p83"/>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350">
                <a:solidFill>
                  <a:srgbClr val="E06666"/>
                </a:solidFill>
                <a:latin typeface="Roboto Mono"/>
                <a:ea typeface="Roboto Mono"/>
                <a:cs typeface="Roboto Mono"/>
                <a:sym typeface="Roboto Mono"/>
              </a:rPr>
              <a:t># /etc/suricata/update.yaml</a:t>
            </a:r>
            <a:br>
              <a:rPr lang="en" sz="1350">
                <a:solidFill>
                  <a:srgbClr val="3F51B5"/>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local:</a:t>
            </a:r>
            <a:br>
              <a:rPr lang="en" sz="1350">
                <a:solidFill>
                  <a:srgbClr val="F3F3F3"/>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a:t>
            </a:r>
            <a:endParaRPr sz="1350">
              <a:solidFill>
                <a:srgbClr val="F3F3F3"/>
              </a:solidFill>
              <a:latin typeface="Roboto Mono"/>
              <a:ea typeface="Roboto Mono"/>
              <a:cs typeface="Roboto Mono"/>
              <a:sym typeface="Roboto Mono"/>
            </a:endParaRPr>
          </a:p>
          <a:p>
            <a:pPr indent="0" lvl="0" marL="0" rtl="0" algn="l">
              <a:lnSpc>
                <a:spcPct val="150000"/>
              </a:lnSpc>
              <a:spcBef>
                <a:spcPts val="0"/>
              </a:spcBef>
              <a:spcAft>
                <a:spcPts val="0"/>
              </a:spcAft>
              <a:buNone/>
            </a:pPr>
            <a:r>
              <a:rPr lang="en" sz="1350">
                <a:solidFill>
                  <a:srgbClr val="E06666"/>
                </a:solidFill>
                <a:latin typeface="Roboto Mono"/>
                <a:ea typeface="Roboto Mono"/>
                <a:cs typeface="Roboto Mono"/>
                <a:sym typeface="Roboto Mono"/>
              </a:rPr>
              <a:t>  # Add our local lab rules</a:t>
            </a:r>
            <a:br>
              <a:rPr lang="en" sz="1350">
                <a:solidFill>
                  <a:srgbClr val="D81B60"/>
                </a:solidFill>
                <a:latin typeface="Roboto Mono"/>
                <a:ea typeface="Roboto Mono"/>
                <a:cs typeface="Roboto Mono"/>
                <a:sym typeface="Roboto Mono"/>
              </a:rPr>
            </a:br>
            <a:r>
              <a:rPr lang="en" sz="1350">
                <a:solidFill>
                  <a:srgbClr val="F3F3F3"/>
                </a:solidFill>
                <a:latin typeface="Roboto Mono"/>
                <a:ea typeface="Roboto Mono"/>
                <a:cs typeface="Roboto Mono"/>
                <a:sym typeface="Roboto Mono"/>
              </a:rPr>
              <a:t>  - /home/vagrant/rules/*.rules</a:t>
            </a:r>
            <a:endParaRPr sz="1350">
              <a:solidFill>
                <a:srgbClr val="F3F3F3"/>
              </a:solidFill>
              <a:latin typeface="Roboto Mono"/>
              <a:ea typeface="Roboto Mono"/>
              <a:cs typeface="Roboto Mono"/>
              <a:sym typeface="Roboto Mono"/>
            </a:endParaRPr>
          </a:p>
          <a:p>
            <a:pPr indent="0" lvl="0" marL="0" rtl="0" algn="l">
              <a:lnSpc>
                <a:spcPct val="150000"/>
              </a:lnSpc>
              <a:spcBef>
                <a:spcPts val="0"/>
              </a:spcBef>
              <a:spcAft>
                <a:spcPts val="0"/>
              </a:spcAft>
              <a:buNone/>
            </a:pPr>
            <a:r>
              <a:t/>
            </a:r>
            <a:endParaRPr/>
          </a:p>
          <a:p>
            <a:pPr indent="0" lvl="0" marL="0" rtl="0" algn="l">
              <a:lnSpc>
                <a:spcPct val="115000"/>
              </a:lnSpc>
              <a:spcBef>
                <a:spcPts val="0"/>
              </a:spcBef>
              <a:spcAft>
                <a:spcPts val="0"/>
              </a:spcAft>
              <a:buNone/>
            </a:pPr>
            <a:r>
              <a:rPr lang="en" sz="1800"/>
              <a:t>Now re-run the update:</a:t>
            </a:r>
            <a:endParaRPr sz="1800"/>
          </a:p>
          <a:p>
            <a:pPr indent="0" lvl="0" marL="0" rtl="0" algn="l">
              <a:lnSpc>
                <a:spcPct val="115000"/>
              </a:lnSpc>
              <a:spcBef>
                <a:spcPts val="0"/>
              </a:spcBef>
              <a:spcAft>
                <a:spcPts val="0"/>
              </a:spcAft>
              <a:buClr>
                <a:schemeClr val="dk1"/>
              </a:buClr>
              <a:buSzPts val="1100"/>
              <a:buFont typeface="Arial"/>
              <a:buNone/>
            </a:pPr>
            <a:r>
              <a:rPr lang="en" sz="1400">
                <a:latin typeface="Roboto Mono Light"/>
                <a:ea typeface="Roboto Mono Light"/>
                <a:cs typeface="Roboto Mono Light"/>
                <a:sym typeface="Roboto Mono Light"/>
              </a:rPr>
              <a:t>sudo suricata-update</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4" name="Shape 484"/>
        <p:cNvGrpSpPr/>
        <p:nvPr/>
      </p:nvGrpSpPr>
      <p:grpSpPr>
        <a:xfrm>
          <a:off x="0" y="0"/>
          <a:ext cx="0" cy="0"/>
          <a:chOff x="0" y="0"/>
          <a:chExt cx="0" cy="0"/>
        </a:xfrm>
      </p:grpSpPr>
      <p:grpSp>
        <p:nvGrpSpPr>
          <p:cNvPr id="485" name="Google Shape;485;p84"/>
          <p:cNvGrpSpPr/>
          <p:nvPr/>
        </p:nvGrpSpPr>
        <p:grpSpPr>
          <a:xfrm>
            <a:off x="2909212" y="2881522"/>
            <a:ext cx="3325575" cy="1648925"/>
            <a:chOff x="3675050" y="2729197"/>
            <a:chExt cx="3325575" cy="1648925"/>
          </a:xfrm>
        </p:grpSpPr>
        <p:pic>
          <p:nvPicPr>
            <p:cNvPr descr="Image" id="486" name="Google Shape;486;p84"/>
            <p:cNvPicPr preferRelativeResize="0"/>
            <p:nvPr/>
          </p:nvPicPr>
          <p:blipFill rotWithShape="1">
            <a:blip r:embed="rId3">
              <a:alphaModFix/>
            </a:blip>
            <a:srcRect b="0" l="0" r="0" t="0"/>
            <a:stretch/>
          </p:blipFill>
          <p:spPr>
            <a:xfrm>
              <a:off x="3676229" y="2729197"/>
              <a:ext cx="534116" cy="534108"/>
            </a:xfrm>
            <a:prstGeom prst="rect">
              <a:avLst/>
            </a:prstGeom>
            <a:noFill/>
            <a:ln>
              <a:noFill/>
            </a:ln>
          </p:spPr>
        </p:pic>
        <p:pic>
          <p:nvPicPr>
            <p:cNvPr descr="Image" id="487" name="Google Shape;487;p84"/>
            <p:cNvPicPr preferRelativeResize="0"/>
            <p:nvPr/>
          </p:nvPicPr>
          <p:blipFill rotWithShape="1">
            <a:blip r:embed="rId4">
              <a:alphaModFix/>
            </a:blip>
            <a:srcRect b="0" l="0" r="0" t="0"/>
            <a:stretch/>
          </p:blipFill>
          <p:spPr>
            <a:xfrm>
              <a:off x="3675050" y="3335222"/>
              <a:ext cx="536475" cy="445938"/>
            </a:xfrm>
            <a:prstGeom prst="rect">
              <a:avLst/>
            </a:prstGeom>
            <a:noFill/>
            <a:ln>
              <a:noFill/>
            </a:ln>
          </p:spPr>
        </p:pic>
        <p:pic>
          <p:nvPicPr>
            <p:cNvPr descr="Image" id="488" name="Google Shape;488;p84"/>
            <p:cNvPicPr preferRelativeResize="0"/>
            <p:nvPr/>
          </p:nvPicPr>
          <p:blipFill rotWithShape="1">
            <a:blip r:embed="rId5">
              <a:alphaModFix/>
            </a:blip>
            <a:srcRect b="0" l="0" r="0" t="0"/>
            <a:stretch/>
          </p:blipFill>
          <p:spPr>
            <a:xfrm>
              <a:off x="3675050" y="3841655"/>
              <a:ext cx="536475" cy="536467"/>
            </a:xfrm>
            <a:prstGeom prst="rect">
              <a:avLst/>
            </a:prstGeom>
            <a:noFill/>
            <a:ln>
              <a:noFill/>
            </a:ln>
          </p:spPr>
        </p:pic>
        <p:sp>
          <p:nvSpPr>
            <p:cNvPr id="489" name="Google Shape;489;p84"/>
            <p:cNvSpPr txBox="1"/>
            <p:nvPr/>
          </p:nvSpPr>
          <p:spPr>
            <a:xfrm>
              <a:off x="4211525" y="2786100"/>
              <a:ext cx="27891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1"/>
                  </a:solidFill>
                  <a:latin typeface="Roboto Light"/>
                  <a:ea typeface="Roboto Light"/>
                  <a:cs typeface="Roboto Light"/>
                  <a:sym typeface="Roboto Light"/>
                </a:rPr>
                <a:t>linkedin.com/company/perched/</a:t>
              </a:r>
              <a:endParaRPr>
                <a:solidFill>
                  <a:schemeClr val="lt1"/>
                </a:solidFill>
                <a:latin typeface="Roboto Light"/>
                <a:ea typeface="Roboto Light"/>
                <a:cs typeface="Roboto Light"/>
                <a:sym typeface="Roboto Light"/>
              </a:endParaRPr>
            </a:p>
            <a:p>
              <a:pPr indent="0" lvl="0" marL="0" rtl="0" algn="l">
                <a:spcBef>
                  <a:spcPts val="0"/>
                </a:spcBef>
                <a:spcAft>
                  <a:spcPts val="0"/>
                </a:spcAft>
                <a:buNone/>
              </a:pPr>
              <a:r>
                <a:t/>
              </a:r>
              <a:endParaRPr>
                <a:latin typeface="Roboto Light"/>
                <a:ea typeface="Roboto Light"/>
                <a:cs typeface="Roboto Light"/>
                <a:sym typeface="Roboto Light"/>
              </a:endParaRPr>
            </a:p>
          </p:txBody>
        </p:sp>
        <p:sp>
          <p:nvSpPr>
            <p:cNvPr id="490" name="Google Shape;490;p84"/>
            <p:cNvSpPr txBox="1"/>
            <p:nvPr/>
          </p:nvSpPr>
          <p:spPr>
            <a:xfrm>
              <a:off x="4211525" y="3348025"/>
              <a:ext cx="17718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Roboto Light"/>
                  <a:ea typeface="Roboto Light"/>
                  <a:cs typeface="Roboto Light"/>
                  <a:sym typeface="Roboto Light"/>
                </a:rPr>
                <a:t>github.com/Perched</a:t>
              </a:r>
              <a:endParaRPr>
                <a:solidFill>
                  <a:schemeClr val="lt1"/>
                </a:solidFill>
                <a:latin typeface="Roboto Light"/>
                <a:ea typeface="Roboto Light"/>
                <a:cs typeface="Roboto Light"/>
                <a:sym typeface="Roboto Light"/>
              </a:endParaRPr>
            </a:p>
          </p:txBody>
        </p:sp>
        <p:sp>
          <p:nvSpPr>
            <p:cNvPr id="491" name="Google Shape;491;p84"/>
            <p:cNvSpPr txBox="1"/>
            <p:nvPr/>
          </p:nvSpPr>
          <p:spPr>
            <a:xfrm>
              <a:off x="4211525" y="3899750"/>
              <a:ext cx="1905000" cy="42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Roboto Light"/>
                  <a:ea typeface="Roboto Light"/>
                  <a:cs typeface="Roboto Light"/>
                  <a:sym typeface="Roboto Light"/>
                </a:rPr>
                <a:t>inquiries@perched.io</a:t>
              </a:r>
              <a:endParaRPr>
                <a:solidFill>
                  <a:schemeClr val="lt1"/>
                </a:solidFill>
                <a:latin typeface="Roboto Light"/>
                <a:ea typeface="Roboto Light"/>
                <a:cs typeface="Roboto Light"/>
                <a:sym typeface="Roboto Light"/>
              </a:endParaRPr>
            </a:p>
          </p:txBody>
        </p:sp>
      </p:grpSp>
      <p:pic>
        <p:nvPicPr>
          <p:cNvPr id="492" name="Google Shape;492;p84"/>
          <p:cNvPicPr preferRelativeResize="0"/>
          <p:nvPr/>
        </p:nvPicPr>
        <p:blipFill>
          <a:blip r:embed="rId6">
            <a:alphaModFix/>
          </a:blip>
          <a:stretch>
            <a:fillRect/>
          </a:stretch>
        </p:blipFill>
        <p:spPr>
          <a:xfrm>
            <a:off x="3766450" y="152337"/>
            <a:ext cx="1611099" cy="252539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9" name="Shape 119"/>
        <p:cNvGrpSpPr/>
        <p:nvPr/>
      </p:nvGrpSpPr>
      <p:grpSpPr>
        <a:xfrm>
          <a:off x="0" y="0"/>
          <a:ext cx="0" cy="0"/>
          <a:chOff x="0" y="0"/>
          <a:chExt cx="0" cy="0"/>
        </a:xfrm>
      </p:grpSpPr>
      <p:sp>
        <p:nvSpPr>
          <p:cNvPr id="120" name="Google Shape;120;p25"/>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Header Protocols</a:t>
            </a:r>
            <a:endParaRPr/>
          </a:p>
        </p:txBody>
      </p:sp>
      <p:sp>
        <p:nvSpPr>
          <p:cNvPr id="121" name="Google Shape;121;p25"/>
          <p:cNvSpPr txBox="1"/>
          <p:nvPr>
            <p:ph idx="1" type="body"/>
          </p:nvPr>
        </p:nvSpPr>
        <p:spPr>
          <a:xfrm>
            <a:off x="628650" y="1100054"/>
            <a:ext cx="7886700" cy="2677500"/>
          </a:xfrm>
          <a:prstGeom prst="rect">
            <a:avLst/>
          </a:prstGeom>
        </p:spPr>
        <p:txBody>
          <a:bodyPr anchorCtr="0" anchor="t" bIns="91425" lIns="91425" spcFirstLastPara="1" rIns="91425" wrap="square" tIns="91425">
            <a:noAutofit/>
          </a:bodyPr>
          <a:lstStyle/>
          <a:p>
            <a:pPr indent="-419100" lvl="0" marL="457200" rtl="0" algn="l">
              <a:spcBef>
                <a:spcPts val="800"/>
              </a:spcBef>
              <a:spcAft>
                <a:spcPts val="0"/>
              </a:spcAft>
              <a:buSzPts val="3000"/>
              <a:buChar char="•"/>
            </a:pPr>
            <a:r>
              <a:rPr lang="en"/>
              <a:t>IP</a:t>
            </a:r>
            <a:endParaRPr/>
          </a:p>
          <a:p>
            <a:pPr indent="-419100" lvl="0" marL="457200" rtl="0" algn="l">
              <a:spcBef>
                <a:spcPts val="0"/>
              </a:spcBef>
              <a:spcAft>
                <a:spcPts val="0"/>
              </a:spcAft>
              <a:buSzPts val="3000"/>
              <a:buChar char="•"/>
            </a:pPr>
            <a:r>
              <a:rPr lang="en"/>
              <a:t>ICMP</a:t>
            </a:r>
            <a:endParaRPr/>
          </a:p>
          <a:p>
            <a:pPr indent="-419100" lvl="0" marL="457200" rtl="0" algn="l">
              <a:spcBef>
                <a:spcPts val="0"/>
              </a:spcBef>
              <a:spcAft>
                <a:spcPts val="0"/>
              </a:spcAft>
              <a:buSzPts val="3000"/>
              <a:buChar char="•"/>
            </a:pPr>
            <a:r>
              <a:rPr lang="en"/>
              <a:t>TCP</a:t>
            </a:r>
            <a:endParaRPr/>
          </a:p>
          <a:p>
            <a:pPr indent="-419100" lvl="0" marL="457200" rtl="0" algn="l">
              <a:spcBef>
                <a:spcPts val="0"/>
              </a:spcBef>
              <a:spcAft>
                <a:spcPts val="0"/>
              </a:spcAft>
              <a:buSzPts val="3000"/>
              <a:buChar char="•"/>
            </a:pPr>
            <a:r>
              <a:rPr lang="en"/>
              <a:t>UDP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6"/>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3600"/>
              <a:t>IP Header </a:t>
            </a:r>
            <a:r>
              <a:rPr lang="en" sz="3600"/>
              <a:t>Reserved</a:t>
            </a:r>
            <a:r>
              <a:rPr lang="en" sz="3600"/>
              <a:t> </a:t>
            </a:r>
            <a:r>
              <a:rPr lang="en" sz="3600"/>
              <a:t>Characters</a:t>
            </a:r>
            <a:endParaRPr sz="3600"/>
          </a:p>
        </p:txBody>
      </p:sp>
      <p:graphicFrame>
        <p:nvGraphicFramePr>
          <p:cNvPr id="127" name="Google Shape;127;p26"/>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3619500"/>
                <a:gridCol w="3619500"/>
              </a:tblGrid>
              <a:tr h="381000">
                <a:tc>
                  <a:txBody>
                    <a:bodyPr/>
                    <a:lstStyle/>
                    <a:p>
                      <a:pPr indent="0" lvl="0" marL="0" rtl="0" algn="l">
                        <a:spcBef>
                          <a:spcPts val="0"/>
                        </a:spcBef>
                        <a:spcAft>
                          <a:spcPts val="0"/>
                        </a:spcAft>
                        <a:buNone/>
                      </a:pPr>
                      <a:r>
                        <a:rPr b="1" lang="en"/>
                        <a:t>Reserved </a:t>
                      </a:r>
                      <a:r>
                        <a:rPr b="1" lang="en"/>
                        <a:t>Character</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Description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a:t>
                      </a:r>
                      <a:r>
                        <a:rPr lang="en"/>
                        <a:t>exclamation</a:t>
                      </a:r>
                      <a:r>
                        <a:rPr lang="en"/>
                        <a:t> point)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Negation</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 (square brackets)</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Grouping</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b="1" lang="en"/>
                        <a:t>, </a:t>
                      </a:r>
                      <a:r>
                        <a:rPr lang="en"/>
                        <a:t>(comma)</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Delimiter </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7"/>
          <p:cNvSpPr txBox="1"/>
          <p:nvPr>
            <p:ph type="title"/>
          </p:nvPr>
        </p:nvSpPr>
        <p:spPr>
          <a:xfrm>
            <a:off x="628650" y="310424"/>
            <a:ext cx="7886700" cy="74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IP Header Examples</a:t>
            </a:r>
            <a:endParaRPr/>
          </a:p>
        </p:txBody>
      </p:sp>
      <p:graphicFrame>
        <p:nvGraphicFramePr>
          <p:cNvPr id="133" name="Google Shape;133;p27"/>
          <p:cNvGraphicFramePr/>
          <p:nvPr/>
        </p:nvGraphicFramePr>
        <p:xfrm>
          <a:off x="787575" y="1158200"/>
          <a:ext cx="3000000" cy="3000000"/>
        </p:xfrm>
        <a:graphic>
          <a:graphicData uri="http://schemas.openxmlformats.org/drawingml/2006/table">
            <a:tbl>
              <a:tblPr>
                <a:noFill/>
                <a:tableStyleId>{3A558F9E-EE9D-483C-848C-991DF596F5C3}</a:tableStyleId>
              </a:tblPr>
              <a:tblGrid>
                <a:gridCol w="2568125"/>
                <a:gridCol w="4670875"/>
              </a:tblGrid>
              <a:tr h="381000">
                <a:tc>
                  <a:txBody>
                    <a:bodyPr/>
                    <a:lstStyle/>
                    <a:p>
                      <a:pPr indent="0" lvl="0" marL="0" rtl="0" algn="l">
                        <a:spcBef>
                          <a:spcPts val="0"/>
                        </a:spcBef>
                        <a:spcAft>
                          <a:spcPts val="0"/>
                        </a:spcAft>
                        <a:buNone/>
                      </a:pPr>
                      <a:r>
                        <a:rPr b="1" lang="en"/>
                        <a:t>Example</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b="1" lang="en"/>
                        <a:t>Description</a:t>
                      </a:r>
                      <a:endParaRPr b="1"/>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1.2.3.4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on 1.2.3.4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!1.2.3.4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all IP addresses except 1.2.3.4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192.168.1.1/24</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192.168.1.0 through 192.168.1.255</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solidFill>
                            <a:schemeClr val="dk1"/>
                          </a:solidFill>
                        </a:rPr>
                        <a:t>[1.1.1.1, 2.2.2.2]</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solidFill>
                            <a:schemeClr val="dk1"/>
                          </a:solidFill>
                        </a:rPr>
                        <a:t>Match IP addresses 1.1.1.1 or 2.2.2.2</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[1.1.1.1/24, ![1.1.1.2, 1.1.2.3]]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IP range 1.1.1.0/24 except 1.1.1.2 or 1.1.1.3</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r h="381000">
                <a:tc>
                  <a:txBody>
                    <a:bodyPr/>
                    <a:lstStyle/>
                    <a:p>
                      <a:pPr indent="0" lvl="0" marL="0" rtl="0" algn="l">
                        <a:spcBef>
                          <a:spcPts val="0"/>
                        </a:spcBef>
                        <a:spcAft>
                          <a:spcPts val="0"/>
                        </a:spcAft>
                        <a:buNone/>
                      </a:pPr>
                      <a:r>
                        <a:rPr lang="en"/>
                        <a:t>$HOME_NET</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a:t>Match the IP addresses set by the suricata.yaml file</a:t>
                      </a:r>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chemeClr val="accent5"/>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perched-template-2.0">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erched-template-2.0">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ADCDD8"/>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